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13" r:id="rId5"/>
    <p:sldMasterId id="2147483726" r:id="rId6"/>
  </p:sldMasterIdLst>
  <p:notesMasterIdLst>
    <p:notesMasterId r:id="rId49"/>
  </p:notesMasterIdLst>
  <p:handoutMasterIdLst>
    <p:handoutMasterId r:id="rId50"/>
  </p:handoutMasterIdLst>
  <p:sldIdLst>
    <p:sldId id="294" r:id="rId7"/>
    <p:sldId id="313" r:id="rId8"/>
    <p:sldId id="257" r:id="rId9"/>
    <p:sldId id="258" r:id="rId10"/>
    <p:sldId id="297" r:id="rId11"/>
    <p:sldId id="259" r:id="rId12"/>
    <p:sldId id="298" r:id="rId13"/>
    <p:sldId id="260" r:id="rId14"/>
    <p:sldId id="299" r:id="rId15"/>
    <p:sldId id="261" r:id="rId16"/>
    <p:sldId id="262" r:id="rId17"/>
    <p:sldId id="263" r:id="rId18"/>
    <p:sldId id="302" r:id="rId19"/>
    <p:sldId id="291" r:id="rId20"/>
    <p:sldId id="292" r:id="rId21"/>
    <p:sldId id="310" r:id="rId22"/>
    <p:sldId id="293" r:id="rId23"/>
    <p:sldId id="314" r:id="rId24"/>
    <p:sldId id="279" r:id="rId25"/>
    <p:sldId id="315" r:id="rId26"/>
    <p:sldId id="278" r:id="rId27"/>
    <p:sldId id="311" r:id="rId28"/>
    <p:sldId id="301" r:id="rId29"/>
    <p:sldId id="306" r:id="rId30"/>
    <p:sldId id="307" r:id="rId31"/>
    <p:sldId id="277" r:id="rId32"/>
    <p:sldId id="283" r:id="rId33"/>
    <p:sldId id="280" r:id="rId34"/>
    <p:sldId id="316" r:id="rId35"/>
    <p:sldId id="265" r:id="rId36"/>
    <p:sldId id="267" r:id="rId37"/>
    <p:sldId id="303" r:id="rId38"/>
    <p:sldId id="266" r:id="rId39"/>
    <p:sldId id="273" r:id="rId40"/>
    <p:sldId id="305" r:id="rId41"/>
    <p:sldId id="276" r:id="rId42"/>
    <p:sldId id="317" r:id="rId43"/>
    <p:sldId id="318" r:id="rId44"/>
    <p:sldId id="319" r:id="rId45"/>
    <p:sldId id="320" r:id="rId46"/>
    <p:sldId id="312" r:id="rId47"/>
    <p:sldId id="284" r:id="rId4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26"/>
    <p:restoredTop sz="92390"/>
  </p:normalViewPr>
  <p:slideViewPr>
    <p:cSldViewPr snapToGrid="0" snapToObjects="1">
      <p:cViewPr varScale="1">
        <p:scale>
          <a:sx n="132" d="100"/>
          <a:sy n="132" d="100"/>
        </p:scale>
        <p:origin x="568" y="16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DD13B0-CA80-364B-A35B-D859FE20E2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EACF502C-3120-D944-8897-68E9647506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DA30A6-0508-8340-B2AF-5E57CAC98E01}" type="datetimeFigureOut">
              <a:rPr lang="de-DE" smtClean="0"/>
              <a:t>24.01.22</a:t>
            </a:fld>
            <a:endParaRPr lang="de-DE"/>
          </a:p>
        </p:txBody>
      </p:sp>
      <p:sp>
        <p:nvSpPr>
          <p:cNvPr id="4" name="Footer Placeholder 3">
            <a:extLst>
              <a:ext uri="{FF2B5EF4-FFF2-40B4-BE49-F238E27FC236}">
                <a16:creationId xmlns:a16="http://schemas.microsoft.com/office/drawing/2014/main" id="{B52B52A4-C485-2241-A198-982B0D251C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201FA2DA-C991-DB43-B50F-2DAD2F43F0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ABBA93-EFEA-7E4A-8867-9F567C04AB7B}" type="slidenum">
              <a:rPr lang="de-DE" smtClean="0"/>
              <a:t>‹#›</a:t>
            </a:fld>
            <a:endParaRPr lang="de-DE"/>
          </a:p>
        </p:txBody>
      </p:sp>
    </p:spTree>
    <p:extLst>
      <p:ext uri="{BB962C8B-B14F-4D97-AF65-F5344CB8AC3E}">
        <p14:creationId xmlns:p14="http://schemas.microsoft.com/office/powerpoint/2010/main" val="2267617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0"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de-DE" sz="1800" b="0" strike="noStrike" spc="-1">
                <a:solidFill>
                  <a:srgbClr val="000000"/>
                </a:solidFill>
                <a:latin typeface="Arial"/>
              </a:rPr>
              <a:t>Click to move the slide</a:t>
            </a:r>
          </a:p>
        </p:txBody>
      </p:sp>
      <p:sp>
        <p:nvSpPr>
          <p:cNvPr id="301"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Calibri"/>
              </a:rPr>
              <a:t>Click to edit the notes format</a:t>
            </a:r>
          </a:p>
        </p:txBody>
      </p:sp>
      <p:sp>
        <p:nvSpPr>
          <p:cNvPr id="302"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Calibri"/>
              </a:rPr>
              <a:t>&lt;header&gt;</a:t>
            </a:r>
          </a:p>
        </p:txBody>
      </p:sp>
      <p:sp>
        <p:nvSpPr>
          <p:cNvPr id="303"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Calibri"/>
              </a:rPr>
              <a:t>&lt;date/time&gt;</a:t>
            </a:r>
          </a:p>
        </p:txBody>
      </p:sp>
      <p:sp>
        <p:nvSpPr>
          <p:cNvPr id="304"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Calibri"/>
              </a:rPr>
              <a:t>&lt;footer&gt;</a:t>
            </a:r>
          </a:p>
        </p:txBody>
      </p:sp>
      <p:sp>
        <p:nvSpPr>
          <p:cNvPr id="305"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C9FC1F2D-896C-47CF-A10D-B470EFB750A5}" type="slidenum">
              <a:rPr lang="en-US" sz="1400" b="0" strike="noStrike" spc="-1">
                <a:latin typeface="Calibri"/>
              </a:rPr>
              <a:t>‹#›</a:t>
            </a:fld>
            <a:endParaRPr lang="en-US" sz="1400" b="0" strike="noStrike" spc="-1">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PlaceHolder 1"/>
          <p:cNvSpPr>
            <a:spLocks noGrp="1" noRot="1" noChangeAspect="1"/>
          </p:cNvSpPr>
          <p:nvPr>
            <p:ph type="sldImg"/>
          </p:nvPr>
        </p:nvSpPr>
        <p:spPr>
          <a:xfrm>
            <a:off x="1143000" y="685800"/>
            <a:ext cx="4572000" cy="3429000"/>
          </a:xfrm>
          <a:prstGeom prst="rect">
            <a:avLst/>
          </a:prstGeom>
        </p:spPr>
      </p:sp>
      <p:sp>
        <p:nvSpPr>
          <p:cNvPr id="523" name="PlaceHolder 2"/>
          <p:cNvSpPr>
            <a:spLocks noGrp="1"/>
          </p:cNvSpPr>
          <p:nvPr>
            <p:ph type="body"/>
          </p:nvPr>
        </p:nvSpPr>
        <p:spPr>
          <a:xfrm>
            <a:off x="685800" y="4343400"/>
            <a:ext cx="5486040" cy="4114440"/>
          </a:xfrm>
          <a:prstGeom prst="rect">
            <a:avLst/>
          </a:prstGeom>
        </p:spPr>
        <p:txBody>
          <a:bodyPr>
            <a:noAutofit/>
          </a:bodyPr>
          <a:lstStyle/>
          <a:p>
            <a:endParaRPr lang="en-US" sz="2000" b="0" strike="noStrike" spc="-1">
              <a:latin typeface="Calibri"/>
            </a:endParaRPr>
          </a:p>
        </p:txBody>
      </p:sp>
      <p:sp>
        <p:nvSpPr>
          <p:cNvPr id="524" name="TextShape 3"/>
          <p:cNvSpPr txBox="1"/>
          <p:nvPr/>
        </p:nvSpPr>
        <p:spPr>
          <a:xfrm>
            <a:off x="3884760" y="8685360"/>
            <a:ext cx="2971440" cy="456840"/>
          </a:xfrm>
          <a:prstGeom prst="rect">
            <a:avLst/>
          </a:prstGeom>
          <a:noFill/>
          <a:ln>
            <a:noFill/>
          </a:ln>
        </p:spPr>
        <p:txBody>
          <a:bodyPr anchor="b">
            <a:noAutofit/>
          </a:bodyPr>
          <a:lstStyle/>
          <a:p>
            <a:pPr algn="r">
              <a:lnSpc>
                <a:spcPct val="100000"/>
              </a:lnSpc>
            </a:pPr>
            <a:fld id="{ABCBACC6-DFAC-4B19-8936-87434BCF8AB5}" type="slidenum">
              <a:rPr lang="de-DE" sz="1200" b="0" strike="noStrike" spc="-1">
                <a:solidFill>
                  <a:srgbClr val="000000"/>
                </a:solidFill>
                <a:latin typeface="+mn-lt"/>
                <a:ea typeface="+mn-ea"/>
              </a:rPr>
              <a:t>7</a:t>
            </a:fld>
            <a:endParaRPr lang="en-US" sz="1200" b="0" strike="noStrike" spc="-1">
              <a:latin typeface="Calibri"/>
            </a:endParaRPr>
          </a:p>
        </p:txBody>
      </p:sp>
    </p:spTree>
    <p:extLst>
      <p:ext uri="{BB962C8B-B14F-4D97-AF65-F5344CB8AC3E}">
        <p14:creationId xmlns:p14="http://schemas.microsoft.com/office/powerpoint/2010/main" val="74163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PlaceHolder 1"/>
          <p:cNvSpPr>
            <a:spLocks noGrp="1" noRot="1" noChangeAspect="1"/>
          </p:cNvSpPr>
          <p:nvPr>
            <p:ph type="sldImg"/>
          </p:nvPr>
        </p:nvSpPr>
        <p:spPr>
          <a:xfrm>
            <a:off x="1143000" y="685800"/>
            <a:ext cx="4572000" cy="3429000"/>
          </a:xfrm>
          <a:prstGeom prst="rect">
            <a:avLst/>
          </a:prstGeom>
        </p:spPr>
      </p:sp>
      <p:sp>
        <p:nvSpPr>
          <p:cNvPr id="523" name="PlaceHolder 2"/>
          <p:cNvSpPr>
            <a:spLocks noGrp="1"/>
          </p:cNvSpPr>
          <p:nvPr>
            <p:ph type="body"/>
          </p:nvPr>
        </p:nvSpPr>
        <p:spPr>
          <a:xfrm>
            <a:off x="685800" y="4343400"/>
            <a:ext cx="5486040" cy="4114440"/>
          </a:xfrm>
          <a:prstGeom prst="rect">
            <a:avLst/>
          </a:prstGeom>
        </p:spPr>
        <p:txBody>
          <a:bodyPr>
            <a:noAutofit/>
          </a:bodyPr>
          <a:lstStyle/>
          <a:p>
            <a:endParaRPr lang="en-US" sz="2000" b="0" strike="noStrike" spc="-1">
              <a:latin typeface="Calibri"/>
            </a:endParaRPr>
          </a:p>
        </p:txBody>
      </p:sp>
      <p:sp>
        <p:nvSpPr>
          <p:cNvPr id="524" name="TextShape 3"/>
          <p:cNvSpPr txBox="1"/>
          <p:nvPr/>
        </p:nvSpPr>
        <p:spPr>
          <a:xfrm>
            <a:off x="3884760" y="8685360"/>
            <a:ext cx="2971440" cy="456840"/>
          </a:xfrm>
          <a:prstGeom prst="rect">
            <a:avLst/>
          </a:prstGeom>
          <a:noFill/>
          <a:ln>
            <a:noFill/>
          </a:ln>
        </p:spPr>
        <p:txBody>
          <a:bodyPr anchor="b">
            <a:noAutofit/>
          </a:bodyPr>
          <a:lstStyle/>
          <a:p>
            <a:pPr algn="r">
              <a:lnSpc>
                <a:spcPct val="100000"/>
              </a:lnSpc>
            </a:pPr>
            <a:fld id="{ABCBACC6-DFAC-4B19-8936-87434BCF8AB5}" type="slidenum">
              <a:rPr lang="de-DE" sz="1200" b="0" strike="noStrike" spc="-1">
                <a:solidFill>
                  <a:srgbClr val="000000"/>
                </a:solidFill>
                <a:latin typeface="+mn-lt"/>
                <a:ea typeface="+mn-ea"/>
              </a:rPr>
              <a:t>8</a:t>
            </a:fld>
            <a:endParaRPr lang="en-US" sz="1200" b="0" strike="noStrike" spc="-1">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PlaceHolder 1"/>
          <p:cNvSpPr>
            <a:spLocks noGrp="1" noRot="1" noChangeAspect="1"/>
          </p:cNvSpPr>
          <p:nvPr>
            <p:ph type="sldImg"/>
          </p:nvPr>
        </p:nvSpPr>
        <p:spPr>
          <a:xfrm>
            <a:off x="1143000" y="685800"/>
            <a:ext cx="4572000" cy="3429000"/>
          </a:xfrm>
          <a:prstGeom prst="rect">
            <a:avLst/>
          </a:prstGeom>
        </p:spPr>
      </p:sp>
      <p:sp>
        <p:nvSpPr>
          <p:cNvPr id="523" name="PlaceHolder 2"/>
          <p:cNvSpPr>
            <a:spLocks noGrp="1"/>
          </p:cNvSpPr>
          <p:nvPr>
            <p:ph type="body"/>
          </p:nvPr>
        </p:nvSpPr>
        <p:spPr>
          <a:xfrm>
            <a:off x="685800" y="4343400"/>
            <a:ext cx="5486040" cy="4114440"/>
          </a:xfrm>
          <a:prstGeom prst="rect">
            <a:avLst/>
          </a:prstGeom>
        </p:spPr>
        <p:txBody>
          <a:bodyPr>
            <a:noAutofit/>
          </a:bodyPr>
          <a:lstStyle/>
          <a:p>
            <a:endParaRPr lang="en-US" sz="2000" b="0" strike="noStrike" spc="-1">
              <a:latin typeface="Calibri"/>
            </a:endParaRPr>
          </a:p>
        </p:txBody>
      </p:sp>
      <p:sp>
        <p:nvSpPr>
          <p:cNvPr id="524" name="TextShape 3"/>
          <p:cNvSpPr txBox="1"/>
          <p:nvPr/>
        </p:nvSpPr>
        <p:spPr>
          <a:xfrm>
            <a:off x="3884760" y="8685360"/>
            <a:ext cx="2971440" cy="456840"/>
          </a:xfrm>
          <a:prstGeom prst="rect">
            <a:avLst/>
          </a:prstGeom>
          <a:noFill/>
          <a:ln>
            <a:noFill/>
          </a:ln>
        </p:spPr>
        <p:txBody>
          <a:bodyPr anchor="b">
            <a:noAutofit/>
          </a:bodyPr>
          <a:lstStyle/>
          <a:p>
            <a:pPr algn="r">
              <a:lnSpc>
                <a:spcPct val="100000"/>
              </a:lnSpc>
            </a:pPr>
            <a:fld id="{ABCBACC6-DFAC-4B19-8936-87434BCF8AB5}" type="slidenum">
              <a:rPr lang="de-DE" sz="1200" b="0" strike="noStrike" spc="-1">
                <a:solidFill>
                  <a:srgbClr val="000000"/>
                </a:solidFill>
                <a:latin typeface="+mn-lt"/>
                <a:ea typeface="+mn-ea"/>
              </a:rPr>
              <a:t>9</a:t>
            </a:fld>
            <a:endParaRPr lang="en-US" sz="1200" b="0" strike="noStrike" spc="-1">
              <a:latin typeface="Calibri"/>
            </a:endParaRPr>
          </a:p>
        </p:txBody>
      </p:sp>
    </p:spTree>
    <p:extLst>
      <p:ext uri="{BB962C8B-B14F-4D97-AF65-F5344CB8AC3E}">
        <p14:creationId xmlns:p14="http://schemas.microsoft.com/office/powerpoint/2010/main" val="1044573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PlaceHolder 1"/>
          <p:cNvSpPr>
            <a:spLocks noGrp="1" noRot="1" noChangeAspect="1"/>
          </p:cNvSpPr>
          <p:nvPr>
            <p:ph type="sldImg"/>
          </p:nvPr>
        </p:nvSpPr>
        <p:spPr>
          <a:xfrm>
            <a:off x="2857500" y="514350"/>
            <a:ext cx="3429000" cy="2571750"/>
          </a:xfrm>
          <a:prstGeom prst="rect">
            <a:avLst/>
          </a:prstGeom>
        </p:spPr>
      </p:sp>
      <p:sp>
        <p:nvSpPr>
          <p:cNvPr id="744" name="PlaceHolder 2"/>
          <p:cNvSpPr>
            <a:spLocks noGrp="1"/>
          </p:cNvSpPr>
          <p:nvPr>
            <p:ph type="body"/>
          </p:nvPr>
        </p:nvSpPr>
        <p:spPr>
          <a:xfrm>
            <a:off x="914400" y="3257550"/>
            <a:ext cx="7312800" cy="3084750"/>
          </a:xfrm>
          <a:prstGeom prst="rect">
            <a:avLst/>
          </a:prstGeom>
        </p:spPr>
        <p:txBody>
          <a:bodyPr lIns="0" tIns="0" rIns="0" bIns="0">
            <a:noAutofit/>
          </a:bodyPr>
          <a:lstStyle/>
          <a:p>
            <a:endParaRPr lang="de-DE" sz="2000" b="0" strike="noStrike" spc="-1">
              <a:latin typeface="Calibri"/>
            </a:endParaRPr>
          </a:p>
        </p:txBody>
      </p:sp>
      <p:sp>
        <p:nvSpPr>
          <p:cNvPr id="745" name="CustomShape 3"/>
          <p:cNvSpPr/>
          <p:nvPr/>
        </p:nvSpPr>
        <p:spPr>
          <a:xfrm>
            <a:off x="5179680" y="6514020"/>
            <a:ext cx="3960000" cy="3415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78A1BE1-7213-47B4-970D-89058377BD52}" type="slidenum">
              <a:rPr lang="de-DE" sz="1200" b="0" strike="noStrike" spc="-1">
                <a:solidFill>
                  <a:srgbClr val="000000"/>
                </a:solidFill>
                <a:latin typeface="+mn-lt"/>
                <a:ea typeface="+mn-ea"/>
              </a:rPr>
              <a:t>13</a:t>
            </a:fld>
            <a:endParaRPr lang="de-DE" sz="1200" b="0" strike="noStrike" spc="-1">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PlaceHolder 1"/>
          <p:cNvSpPr>
            <a:spLocks noGrp="1" noRot="1" noChangeAspect="1"/>
          </p:cNvSpPr>
          <p:nvPr>
            <p:ph type="sldImg"/>
          </p:nvPr>
        </p:nvSpPr>
        <p:spPr>
          <a:xfrm>
            <a:off x="2857500" y="514350"/>
            <a:ext cx="3429000" cy="2571750"/>
          </a:xfrm>
          <a:prstGeom prst="rect">
            <a:avLst/>
          </a:prstGeom>
        </p:spPr>
      </p:sp>
      <p:sp>
        <p:nvSpPr>
          <p:cNvPr id="771" name="PlaceHolder 2"/>
          <p:cNvSpPr>
            <a:spLocks noGrp="1"/>
          </p:cNvSpPr>
          <p:nvPr>
            <p:ph type="body"/>
          </p:nvPr>
        </p:nvSpPr>
        <p:spPr>
          <a:xfrm>
            <a:off x="914400" y="3257550"/>
            <a:ext cx="7312800" cy="3084750"/>
          </a:xfrm>
          <a:prstGeom prst="rect">
            <a:avLst/>
          </a:prstGeom>
        </p:spPr>
        <p:txBody>
          <a:bodyPr lIns="0" tIns="0" rIns="0" bIns="0">
            <a:noAutofit/>
          </a:bodyPr>
          <a:lstStyle/>
          <a:p>
            <a:pPr marL="216000" indent="-214560">
              <a:lnSpc>
                <a:spcPct val="100000"/>
              </a:lnSpc>
              <a:tabLst>
                <a:tab pos="0" algn="l"/>
              </a:tabLst>
            </a:pPr>
            <a:r>
              <a:rPr lang="de-DE" sz="2000" b="0" strike="noStrike" spc="-1">
                <a:latin typeface="Arial"/>
              </a:rPr>
              <a:t>The course types you will come across in the Department of Literature are </a:t>
            </a:r>
            <a:endParaRPr lang="de-DE" sz="2000" b="0" strike="noStrike" spc="-1">
              <a:latin typeface="Calibri"/>
            </a:endParaRPr>
          </a:p>
          <a:p>
            <a:pPr marL="216000" indent="-214560">
              <a:lnSpc>
                <a:spcPct val="100000"/>
              </a:lnSpc>
              <a:tabLst>
                <a:tab pos="0" algn="l"/>
              </a:tabLst>
            </a:pPr>
            <a:r>
              <a:rPr lang="de-DE" sz="2000" b="0" strike="noStrike" spc="-1">
                <a:latin typeface="Arial"/>
              </a:rPr>
              <a:t>– Einführung</a:t>
            </a:r>
            <a:endParaRPr lang="de-DE" sz="2000" b="0" strike="noStrike" spc="-1">
              <a:latin typeface="Calibri"/>
            </a:endParaRPr>
          </a:p>
          <a:p>
            <a:pPr marL="216000" indent="-214560">
              <a:lnSpc>
                <a:spcPct val="100000"/>
              </a:lnSpc>
              <a:tabLst>
                <a:tab pos="0" algn="l"/>
              </a:tabLst>
            </a:pPr>
            <a:r>
              <a:rPr lang="de-DE" sz="2000" b="0" strike="noStrike" spc="-1">
                <a:latin typeface="Arial"/>
              </a:rPr>
              <a:t>– Proseminar</a:t>
            </a:r>
            <a:endParaRPr lang="de-DE" sz="2000" b="0" strike="noStrike" spc="-1">
              <a:latin typeface="Calibri"/>
            </a:endParaRPr>
          </a:p>
          <a:p>
            <a:pPr marL="216000" indent="-214560">
              <a:lnSpc>
                <a:spcPct val="100000"/>
              </a:lnSpc>
              <a:tabLst>
                <a:tab pos="0" algn="l"/>
              </a:tabLst>
            </a:pPr>
            <a:r>
              <a:rPr lang="de-DE" sz="2000" b="0" strike="noStrike" spc="-1">
                <a:latin typeface="Arial"/>
              </a:rPr>
              <a:t>– Hauptseminar and</a:t>
            </a:r>
            <a:endParaRPr lang="de-DE" sz="2000" b="0" strike="noStrike" spc="-1">
              <a:latin typeface="Calibri"/>
            </a:endParaRPr>
          </a:p>
          <a:p>
            <a:pPr marL="216000" indent="-214560">
              <a:lnSpc>
                <a:spcPct val="100000"/>
              </a:lnSpc>
              <a:tabLst>
                <a:tab pos="0" algn="l"/>
              </a:tabLst>
            </a:pPr>
            <a:r>
              <a:rPr lang="de-DE" sz="2000" b="0" strike="noStrike" spc="-1">
                <a:latin typeface="Arial"/>
              </a:rPr>
              <a:t>– colloquium (for students completing their degree in Konstanz)</a:t>
            </a:r>
            <a:endParaRPr lang="de-DE" sz="2000" b="0" strike="noStrike" spc="-1">
              <a:latin typeface="Calibri"/>
            </a:endParaRPr>
          </a:p>
          <a:p>
            <a:pPr marL="216000" indent="-214560">
              <a:lnSpc>
                <a:spcPct val="100000"/>
              </a:lnSpc>
              <a:tabLst>
                <a:tab pos="0" algn="l"/>
              </a:tabLst>
            </a:pPr>
            <a:endParaRPr lang="de-DE" sz="2000" b="0" strike="noStrike" spc="-1">
              <a:latin typeface="Calibri"/>
            </a:endParaRPr>
          </a:p>
          <a:p>
            <a:pPr marL="216000" indent="-214560">
              <a:lnSpc>
                <a:spcPct val="100000"/>
              </a:lnSpc>
              <a:tabLst>
                <a:tab pos="0" algn="l"/>
              </a:tabLst>
            </a:pPr>
            <a:r>
              <a:rPr lang="de-DE" sz="2000" b="0" strike="noStrike" spc="-1">
                <a:latin typeface="Arial"/>
              </a:rPr>
              <a:t>Students may take Einführungen (introductions) as well as Pro- or Hauptseminare, please note that Hauptseminare are only open to advanced students of the respective philology. Students may complete courses on B.A. level with either three or 6 ECTS points, depending on the work and assessment load they complete the seminar with. </a:t>
            </a:r>
            <a:endParaRPr lang="de-DE" sz="2000" b="0" strike="noStrike" spc="-1">
              <a:latin typeface="Calibri"/>
            </a:endParaRPr>
          </a:p>
          <a:p>
            <a:pPr marL="216000" indent="-214560">
              <a:lnSpc>
                <a:spcPct val="100000"/>
              </a:lnSpc>
              <a:tabLst>
                <a:tab pos="0" algn="l"/>
              </a:tabLst>
            </a:pPr>
            <a:r>
              <a:rPr lang="de-DE" sz="2000" b="0" strike="noStrike" spc="-1">
                <a:latin typeface="Arial"/>
              </a:rPr>
              <a:t>On M.A. level students completing a research-oriented paper (of about 25 pages) may complete a seminar with 9 ECTS, otherwise, depending on the word and assessment load with 3 or 6 ECTS. In ZEuS you will very often find not only one ECTS value for a course offered by the department. Lecturers will usually explain the work and assessment load for each of the ECTS values students may gain in the first meeting of class (or on an information sheet/syllabus for the course). This holds for all of the departments in the Faculty of Humanities.</a:t>
            </a:r>
            <a:endParaRPr lang="de-DE" sz="2000" b="0" strike="noStrike" spc="-1">
              <a:latin typeface="Calibri"/>
            </a:endParaRPr>
          </a:p>
        </p:txBody>
      </p:sp>
      <p:sp>
        <p:nvSpPr>
          <p:cNvPr id="772" name="CustomShape 3"/>
          <p:cNvSpPr/>
          <p:nvPr/>
        </p:nvSpPr>
        <p:spPr>
          <a:xfrm>
            <a:off x="5179680" y="6514020"/>
            <a:ext cx="3960000" cy="3415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754E0F9-4A47-4765-B13C-82F3373BAAD7}" type="slidenum">
              <a:rPr lang="de-DE" sz="1200" b="0" strike="noStrike" spc="-1">
                <a:solidFill>
                  <a:srgbClr val="000000"/>
                </a:solidFill>
                <a:latin typeface="+mn-lt"/>
                <a:ea typeface="+mn-ea"/>
              </a:rPr>
              <a:t>24</a:t>
            </a:fld>
            <a:endParaRPr lang="de-DE" sz="1200" b="0" strike="noStrike" spc="-1">
              <a:latin typeface="Calibri"/>
            </a:endParaRPr>
          </a:p>
        </p:txBody>
      </p:sp>
    </p:spTree>
    <p:extLst>
      <p:ext uri="{BB962C8B-B14F-4D97-AF65-F5344CB8AC3E}">
        <p14:creationId xmlns:p14="http://schemas.microsoft.com/office/powerpoint/2010/main" val="525844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PlaceHolder 1"/>
          <p:cNvSpPr>
            <a:spLocks noGrp="1" noRot="1" noChangeAspect="1"/>
          </p:cNvSpPr>
          <p:nvPr>
            <p:ph type="sldImg"/>
          </p:nvPr>
        </p:nvSpPr>
        <p:spPr>
          <a:xfrm>
            <a:off x="2857500" y="514350"/>
            <a:ext cx="3429000" cy="2571750"/>
          </a:xfrm>
          <a:prstGeom prst="rect">
            <a:avLst/>
          </a:prstGeom>
        </p:spPr>
      </p:sp>
      <p:sp>
        <p:nvSpPr>
          <p:cNvPr id="771" name="PlaceHolder 2"/>
          <p:cNvSpPr>
            <a:spLocks noGrp="1"/>
          </p:cNvSpPr>
          <p:nvPr>
            <p:ph type="body"/>
          </p:nvPr>
        </p:nvSpPr>
        <p:spPr>
          <a:xfrm>
            <a:off x="914400" y="3257550"/>
            <a:ext cx="7312800" cy="3084750"/>
          </a:xfrm>
          <a:prstGeom prst="rect">
            <a:avLst/>
          </a:prstGeom>
        </p:spPr>
        <p:txBody>
          <a:bodyPr lIns="0" tIns="0" rIns="0" bIns="0">
            <a:noAutofit/>
          </a:bodyPr>
          <a:lstStyle/>
          <a:p>
            <a:pPr marL="216000" indent="-214560">
              <a:lnSpc>
                <a:spcPct val="100000"/>
              </a:lnSpc>
              <a:tabLst>
                <a:tab pos="0" algn="l"/>
              </a:tabLst>
            </a:pPr>
            <a:r>
              <a:rPr lang="de-DE" sz="2000" b="0" strike="noStrike" spc="-1">
                <a:latin typeface="Arial"/>
              </a:rPr>
              <a:t>The course types you will come across in the Department of Literature are </a:t>
            </a:r>
            <a:endParaRPr lang="de-DE" sz="2000" b="0" strike="noStrike" spc="-1">
              <a:latin typeface="Calibri"/>
            </a:endParaRPr>
          </a:p>
          <a:p>
            <a:pPr marL="216000" indent="-214560">
              <a:lnSpc>
                <a:spcPct val="100000"/>
              </a:lnSpc>
              <a:tabLst>
                <a:tab pos="0" algn="l"/>
              </a:tabLst>
            </a:pPr>
            <a:r>
              <a:rPr lang="de-DE" sz="2000" b="0" strike="noStrike" spc="-1">
                <a:latin typeface="Arial"/>
              </a:rPr>
              <a:t>– Einführung</a:t>
            </a:r>
            <a:endParaRPr lang="de-DE" sz="2000" b="0" strike="noStrike" spc="-1">
              <a:latin typeface="Calibri"/>
            </a:endParaRPr>
          </a:p>
          <a:p>
            <a:pPr marL="216000" indent="-214560">
              <a:lnSpc>
                <a:spcPct val="100000"/>
              </a:lnSpc>
              <a:tabLst>
                <a:tab pos="0" algn="l"/>
              </a:tabLst>
            </a:pPr>
            <a:r>
              <a:rPr lang="de-DE" sz="2000" b="0" strike="noStrike" spc="-1">
                <a:latin typeface="Arial"/>
              </a:rPr>
              <a:t>– Proseminar</a:t>
            </a:r>
            <a:endParaRPr lang="de-DE" sz="2000" b="0" strike="noStrike" spc="-1">
              <a:latin typeface="Calibri"/>
            </a:endParaRPr>
          </a:p>
          <a:p>
            <a:pPr marL="216000" indent="-214560">
              <a:lnSpc>
                <a:spcPct val="100000"/>
              </a:lnSpc>
              <a:tabLst>
                <a:tab pos="0" algn="l"/>
              </a:tabLst>
            </a:pPr>
            <a:r>
              <a:rPr lang="de-DE" sz="2000" b="0" strike="noStrike" spc="-1">
                <a:latin typeface="Arial"/>
              </a:rPr>
              <a:t>– Hauptseminar and</a:t>
            </a:r>
            <a:endParaRPr lang="de-DE" sz="2000" b="0" strike="noStrike" spc="-1">
              <a:latin typeface="Calibri"/>
            </a:endParaRPr>
          </a:p>
          <a:p>
            <a:pPr marL="216000" indent="-214560">
              <a:lnSpc>
                <a:spcPct val="100000"/>
              </a:lnSpc>
              <a:tabLst>
                <a:tab pos="0" algn="l"/>
              </a:tabLst>
            </a:pPr>
            <a:r>
              <a:rPr lang="de-DE" sz="2000" b="0" strike="noStrike" spc="-1">
                <a:latin typeface="Arial"/>
              </a:rPr>
              <a:t>– colloquium (for students completing their degree in Konstanz)</a:t>
            </a:r>
            <a:endParaRPr lang="de-DE" sz="2000" b="0" strike="noStrike" spc="-1">
              <a:latin typeface="Calibri"/>
            </a:endParaRPr>
          </a:p>
          <a:p>
            <a:pPr marL="216000" indent="-214560">
              <a:lnSpc>
                <a:spcPct val="100000"/>
              </a:lnSpc>
              <a:tabLst>
                <a:tab pos="0" algn="l"/>
              </a:tabLst>
            </a:pPr>
            <a:endParaRPr lang="de-DE" sz="2000" b="0" strike="noStrike" spc="-1">
              <a:latin typeface="Calibri"/>
            </a:endParaRPr>
          </a:p>
          <a:p>
            <a:pPr marL="216000" indent="-214560">
              <a:lnSpc>
                <a:spcPct val="100000"/>
              </a:lnSpc>
              <a:tabLst>
                <a:tab pos="0" algn="l"/>
              </a:tabLst>
            </a:pPr>
            <a:r>
              <a:rPr lang="de-DE" sz="2000" b="0" strike="noStrike" spc="-1">
                <a:latin typeface="Arial"/>
              </a:rPr>
              <a:t>Students may take Einführungen (introductions) as well as Pro- or Hauptseminare, please note that Hauptseminare are only open to advanced students of the respective philology. Students may complete courses on B.A. level with either three or 6 ECTS points, depending on the work and assessment load they complete the seminar with. </a:t>
            </a:r>
            <a:endParaRPr lang="de-DE" sz="2000" b="0" strike="noStrike" spc="-1">
              <a:latin typeface="Calibri"/>
            </a:endParaRPr>
          </a:p>
          <a:p>
            <a:pPr marL="216000" indent="-214560">
              <a:lnSpc>
                <a:spcPct val="100000"/>
              </a:lnSpc>
              <a:tabLst>
                <a:tab pos="0" algn="l"/>
              </a:tabLst>
            </a:pPr>
            <a:r>
              <a:rPr lang="de-DE" sz="2000" b="0" strike="noStrike" spc="-1">
                <a:latin typeface="Arial"/>
              </a:rPr>
              <a:t>On M.A. level students completing a research-oriented paper (of about 25 pages) may complete a seminar with 9 ECTS, otherwise, depending on the word and assessment load with 3 or 6 ECTS. In ZEuS you will very often find not only one ECTS value for a course offered by the department. Lecturers will usually explain the work and assessment load for each of the ECTS values students may gain in the first meeting of class (or on an information sheet/syllabus for the course). This holds for all of the departments in the Faculty of Humanities.</a:t>
            </a:r>
            <a:endParaRPr lang="de-DE" sz="2000" b="0" strike="noStrike" spc="-1">
              <a:latin typeface="Calibri"/>
            </a:endParaRPr>
          </a:p>
        </p:txBody>
      </p:sp>
      <p:sp>
        <p:nvSpPr>
          <p:cNvPr id="772" name="CustomShape 3"/>
          <p:cNvSpPr/>
          <p:nvPr/>
        </p:nvSpPr>
        <p:spPr>
          <a:xfrm>
            <a:off x="5179680" y="6514020"/>
            <a:ext cx="3960000" cy="3415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754E0F9-4A47-4765-B13C-82F3373BAAD7}" type="slidenum">
              <a:rPr lang="de-DE" sz="1200" b="0" strike="noStrike" spc="-1">
                <a:solidFill>
                  <a:srgbClr val="000000"/>
                </a:solidFill>
                <a:latin typeface="+mn-lt"/>
                <a:ea typeface="+mn-ea"/>
              </a:rPr>
              <a:t>25</a:t>
            </a:fld>
            <a:endParaRPr lang="de-DE" sz="1200" b="0" strike="noStrike" spc="-1">
              <a:latin typeface="Calibri"/>
            </a:endParaRPr>
          </a:p>
        </p:txBody>
      </p:sp>
    </p:spTree>
    <p:extLst>
      <p:ext uri="{BB962C8B-B14F-4D97-AF65-F5344CB8AC3E}">
        <p14:creationId xmlns:p14="http://schemas.microsoft.com/office/powerpoint/2010/main" val="2931527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PlaceHolder 1"/>
          <p:cNvSpPr>
            <a:spLocks noGrp="1" noRot="1" noChangeAspect="1"/>
          </p:cNvSpPr>
          <p:nvPr>
            <p:ph type="sldImg"/>
          </p:nvPr>
        </p:nvSpPr>
        <p:spPr>
          <a:xfrm>
            <a:off x="2857500" y="514350"/>
            <a:ext cx="3429000" cy="2571750"/>
          </a:xfrm>
          <a:prstGeom prst="rect">
            <a:avLst/>
          </a:prstGeom>
        </p:spPr>
      </p:sp>
      <p:sp>
        <p:nvSpPr>
          <p:cNvPr id="771" name="PlaceHolder 2"/>
          <p:cNvSpPr>
            <a:spLocks noGrp="1"/>
          </p:cNvSpPr>
          <p:nvPr>
            <p:ph type="body"/>
          </p:nvPr>
        </p:nvSpPr>
        <p:spPr>
          <a:xfrm>
            <a:off x="914400" y="3257550"/>
            <a:ext cx="7312800" cy="3084750"/>
          </a:xfrm>
          <a:prstGeom prst="rect">
            <a:avLst/>
          </a:prstGeom>
        </p:spPr>
        <p:txBody>
          <a:bodyPr lIns="0" tIns="0" rIns="0" bIns="0">
            <a:noAutofit/>
          </a:bodyPr>
          <a:lstStyle/>
          <a:p>
            <a:pPr marL="216000" indent="-214560">
              <a:lnSpc>
                <a:spcPct val="100000"/>
              </a:lnSpc>
              <a:tabLst>
                <a:tab pos="0" algn="l"/>
              </a:tabLst>
            </a:pPr>
            <a:r>
              <a:rPr lang="de-DE" sz="2000" b="0" strike="noStrike" spc="-1">
                <a:latin typeface="Arial"/>
              </a:rPr>
              <a:t>The course types you will come across in the Department of Literature are </a:t>
            </a:r>
            <a:endParaRPr lang="de-DE" sz="2000" b="0" strike="noStrike" spc="-1">
              <a:latin typeface="Calibri"/>
            </a:endParaRPr>
          </a:p>
          <a:p>
            <a:pPr marL="216000" indent="-214560">
              <a:lnSpc>
                <a:spcPct val="100000"/>
              </a:lnSpc>
              <a:tabLst>
                <a:tab pos="0" algn="l"/>
              </a:tabLst>
            </a:pPr>
            <a:r>
              <a:rPr lang="de-DE" sz="2000" b="0" strike="noStrike" spc="-1">
                <a:latin typeface="Arial"/>
              </a:rPr>
              <a:t>– Einführung</a:t>
            </a:r>
            <a:endParaRPr lang="de-DE" sz="2000" b="0" strike="noStrike" spc="-1">
              <a:latin typeface="Calibri"/>
            </a:endParaRPr>
          </a:p>
          <a:p>
            <a:pPr marL="216000" indent="-214560">
              <a:lnSpc>
                <a:spcPct val="100000"/>
              </a:lnSpc>
              <a:tabLst>
                <a:tab pos="0" algn="l"/>
              </a:tabLst>
            </a:pPr>
            <a:r>
              <a:rPr lang="de-DE" sz="2000" b="0" strike="noStrike" spc="-1">
                <a:latin typeface="Arial"/>
              </a:rPr>
              <a:t>– Proseminar</a:t>
            </a:r>
            <a:endParaRPr lang="de-DE" sz="2000" b="0" strike="noStrike" spc="-1">
              <a:latin typeface="Calibri"/>
            </a:endParaRPr>
          </a:p>
          <a:p>
            <a:pPr marL="216000" indent="-214560">
              <a:lnSpc>
                <a:spcPct val="100000"/>
              </a:lnSpc>
              <a:tabLst>
                <a:tab pos="0" algn="l"/>
              </a:tabLst>
            </a:pPr>
            <a:r>
              <a:rPr lang="de-DE" sz="2000" b="0" strike="noStrike" spc="-1">
                <a:latin typeface="Arial"/>
              </a:rPr>
              <a:t>– Hauptseminar and</a:t>
            </a:r>
            <a:endParaRPr lang="de-DE" sz="2000" b="0" strike="noStrike" spc="-1">
              <a:latin typeface="Calibri"/>
            </a:endParaRPr>
          </a:p>
          <a:p>
            <a:pPr marL="216000" indent="-214560">
              <a:lnSpc>
                <a:spcPct val="100000"/>
              </a:lnSpc>
              <a:tabLst>
                <a:tab pos="0" algn="l"/>
              </a:tabLst>
            </a:pPr>
            <a:r>
              <a:rPr lang="de-DE" sz="2000" b="0" strike="noStrike" spc="-1">
                <a:latin typeface="Arial"/>
              </a:rPr>
              <a:t>– colloquium (for students completing their degree in Konstanz)</a:t>
            </a:r>
            <a:endParaRPr lang="de-DE" sz="2000" b="0" strike="noStrike" spc="-1">
              <a:latin typeface="Calibri"/>
            </a:endParaRPr>
          </a:p>
          <a:p>
            <a:pPr marL="216000" indent="-214560">
              <a:lnSpc>
                <a:spcPct val="100000"/>
              </a:lnSpc>
              <a:tabLst>
                <a:tab pos="0" algn="l"/>
              </a:tabLst>
            </a:pPr>
            <a:endParaRPr lang="de-DE" sz="2000" b="0" strike="noStrike" spc="-1">
              <a:latin typeface="Calibri"/>
            </a:endParaRPr>
          </a:p>
          <a:p>
            <a:pPr marL="216000" indent="-214560">
              <a:lnSpc>
                <a:spcPct val="100000"/>
              </a:lnSpc>
              <a:tabLst>
                <a:tab pos="0" algn="l"/>
              </a:tabLst>
            </a:pPr>
            <a:r>
              <a:rPr lang="de-DE" sz="2000" b="0" strike="noStrike" spc="-1">
                <a:latin typeface="Arial"/>
              </a:rPr>
              <a:t>Students may take Einführungen (introductions) as well as Pro- or Hauptseminare, please note that Hauptseminare are only open to advanced students of the respective philology. Students may complete courses on B.A. level with either three or 6 ECTS points, depending on the work and assessment load they complete the seminar with. </a:t>
            </a:r>
            <a:endParaRPr lang="de-DE" sz="2000" b="0" strike="noStrike" spc="-1">
              <a:latin typeface="Calibri"/>
            </a:endParaRPr>
          </a:p>
          <a:p>
            <a:pPr marL="216000" indent="-214560">
              <a:lnSpc>
                <a:spcPct val="100000"/>
              </a:lnSpc>
              <a:tabLst>
                <a:tab pos="0" algn="l"/>
              </a:tabLst>
            </a:pPr>
            <a:r>
              <a:rPr lang="de-DE" sz="2000" b="0" strike="noStrike" spc="-1">
                <a:latin typeface="Arial"/>
              </a:rPr>
              <a:t>On M.A. level students completing a research-oriented paper (of about 25 pages) may complete a seminar with 9 ECTS, otherwise, depending on the word and assessment load with 3 or 6 ECTS. In ZEuS you will very often find not only one ECTS value for a course offered by the department. Lecturers will usually explain the work and assessment load for each of the ECTS values students may gain in the first meeting of class (or on an information sheet/syllabus for the course). This holds for all of the departments in the Faculty of Humanities.</a:t>
            </a:r>
            <a:endParaRPr lang="de-DE" sz="2000" b="0" strike="noStrike" spc="-1">
              <a:latin typeface="Calibri"/>
            </a:endParaRPr>
          </a:p>
        </p:txBody>
      </p:sp>
      <p:sp>
        <p:nvSpPr>
          <p:cNvPr id="772" name="CustomShape 3"/>
          <p:cNvSpPr/>
          <p:nvPr/>
        </p:nvSpPr>
        <p:spPr>
          <a:xfrm>
            <a:off x="5179680" y="6514020"/>
            <a:ext cx="3960000" cy="3415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754E0F9-4A47-4765-B13C-82F3373BAAD7}" type="slidenum">
              <a:rPr lang="de-DE" sz="1200" b="0" strike="noStrike" spc="-1">
                <a:solidFill>
                  <a:srgbClr val="000000"/>
                </a:solidFill>
                <a:latin typeface="+mn-lt"/>
                <a:ea typeface="+mn-ea"/>
              </a:rPr>
              <a:t>32</a:t>
            </a:fld>
            <a:endParaRPr lang="de-DE" sz="1200" b="0" strike="noStrike" spc="-1">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PlaceHolder 1"/>
          <p:cNvSpPr>
            <a:spLocks noGrp="1" noRot="1" noChangeAspect="1"/>
          </p:cNvSpPr>
          <p:nvPr>
            <p:ph type="sldImg"/>
          </p:nvPr>
        </p:nvSpPr>
        <p:spPr>
          <a:xfrm>
            <a:off x="2857500" y="514350"/>
            <a:ext cx="3429000" cy="2571750"/>
          </a:xfrm>
          <a:prstGeom prst="rect">
            <a:avLst/>
          </a:prstGeom>
        </p:spPr>
      </p:sp>
      <p:sp>
        <p:nvSpPr>
          <p:cNvPr id="783" name="PlaceHolder 2"/>
          <p:cNvSpPr>
            <a:spLocks noGrp="1"/>
          </p:cNvSpPr>
          <p:nvPr>
            <p:ph type="body"/>
          </p:nvPr>
        </p:nvSpPr>
        <p:spPr>
          <a:xfrm>
            <a:off x="914400" y="3257550"/>
            <a:ext cx="7312800" cy="3084750"/>
          </a:xfrm>
          <a:prstGeom prst="rect">
            <a:avLst/>
          </a:prstGeom>
        </p:spPr>
        <p:txBody>
          <a:bodyPr lIns="0" tIns="0" rIns="0" bIns="0">
            <a:noAutofit/>
          </a:bodyPr>
          <a:lstStyle/>
          <a:p>
            <a:pPr marL="216000" indent="-214560">
              <a:lnSpc>
                <a:spcPct val="100000"/>
              </a:lnSpc>
              <a:tabLst>
                <a:tab pos="0" algn="l"/>
              </a:tabLst>
            </a:pPr>
            <a:r>
              <a:rPr lang="de-DE" sz="2000" b="0" strike="noStrike" spc="-1">
                <a:latin typeface="Arial"/>
              </a:rPr>
              <a:t>In German universities, linguists are usually scatterd throughout various language and literature departments. Following an internationally widespread model, the University of Konstanz has a separate Department of Linguistics, where linguists can join their efforts. The department provides research and teaching in general, language-specific, applied and experimental linguistics. Its chairs have areas of specialisation in English, German, Romance, and Slavic Linguistics, in Computational Linguistics, Multilingualism, Neurolinguistics, Phonetics, Phonology, and Semantics.</a:t>
            </a:r>
            <a:endParaRPr lang="de-DE" sz="2000" b="0" strike="noStrike" spc="-1">
              <a:latin typeface="Calibri"/>
            </a:endParaRPr>
          </a:p>
          <a:p>
            <a:pPr marL="216000" indent="-214560">
              <a:lnSpc>
                <a:spcPct val="100000"/>
              </a:lnSpc>
              <a:tabLst>
                <a:tab pos="0" algn="l"/>
              </a:tabLst>
            </a:pPr>
            <a:endParaRPr lang="de-DE" sz="2000" b="0" strike="noStrike" spc="-1">
              <a:latin typeface="Calibri"/>
            </a:endParaRPr>
          </a:p>
          <a:p>
            <a:pPr marL="216000" indent="-214560">
              <a:lnSpc>
                <a:spcPct val="100000"/>
              </a:lnSpc>
              <a:tabLst>
                <a:tab pos="0" algn="l"/>
              </a:tabLst>
            </a:pPr>
            <a:r>
              <a:rPr lang="de-DE" sz="2000" b="0" strike="noStrike" spc="-1">
                <a:latin typeface="Arial"/>
              </a:rPr>
              <a:t>Courses in this department are either lectures (on introductory level) or seminars. B.A.-seminars are awarded 6 ECTS points upon successful completion, M.A.- seminars 9 ECTS points.</a:t>
            </a:r>
            <a:endParaRPr lang="de-DE" sz="2000" b="0" strike="noStrike" spc="-1">
              <a:latin typeface="Calibri"/>
            </a:endParaRPr>
          </a:p>
          <a:p>
            <a:pPr marL="216000" indent="-214560">
              <a:lnSpc>
                <a:spcPct val="100000"/>
              </a:lnSpc>
              <a:tabLst>
                <a:tab pos="0" algn="l"/>
              </a:tabLst>
            </a:pPr>
            <a:endParaRPr lang="de-DE" sz="2000" b="0" strike="noStrike" spc="-1">
              <a:latin typeface="Calibri"/>
            </a:endParaRPr>
          </a:p>
          <a:p>
            <a:pPr marL="216000" indent="-214560">
              <a:lnSpc>
                <a:spcPct val="100000"/>
              </a:lnSpc>
              <a:tabLst>
                <a:tab pos="0" algn="l"/>
              </a:tabLst>
            </a:pPr>
            <a:r>
              <a:rPr lang="de-DE" sz="2000" b="0" strike="noStrike" spc="-1">
                <a:latin typeface="Arial"/>
              </a:rPr>
              <a:t>Lecturers will usually explain the work and assessment load for each of the ECTS values students may gain in the first meeting of class (or on an information sheet/syllabus for the course).</a:t>
            </a:r>
            <a:endParaRPr lang="de-DE" sz="2000" b="0" strike="noStrike" spc="-1">
              <a:latin typeface="Calibri"/>
            </a:endParaRPr>
          </a:p>
          <a:p>
            <a:pPr marL="216000" indent="-214560">
              <a:lnSpc>
                <a:spcPct val="100000"/>
              </a:lnSpc>
              <a:tabLst>
                <a:tab pos="0" algn="l"/>
              </a:tabLst>
            </a:pPr>
            <a:endParaRPr lang="de-DE" sz="2000" b="0" strike="noStrike" spc="-1">
              <a:latin typeface="Calibri"/>
            </a:endParaRPr>
          </a:p>
        </p:txBody>
      </p:sp>
      <p:sp>
        <p:nvSpPr>
          <p:cNvPr id="784" name="CustomShape 3"/>
          <p:cNvSpPr/>
          <p:nvPr/>
        </p:nvSpPr>
        <p:spPr>
          <a:xfrm>
            <a:off x="5179680" y="6514020"/>
            <a:ext cx="3960000" cy="3415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0210245-E46E-4587-8BFA-D15B6F016A29}" type="slidenum">
              <a:rPr lang="de-DE" sz="1200" b="0" strike="noStrike" spc="-1">
                <a:solidFill>
                  <a:srgbClr val="000000"/>
                </a:solidFill>
                <a:latin typeface="+mn-lt"/>
                <a:ea typeface="+mn-ea"/>
              </a:rPr>
              <a:t>35</a:t>
            </a:fld>
            <a:endParaRPr lang="de-DE" sz="1200" b="0" strike="noStrike" spc="-1">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PlaceHolder 1"/>
          <p:cNvSpPr>
            <a:spLocks noGrp="1" noRot="1" noChangeAspect="1"/>
          </p:cNvSpPr>
          <p:nvPr>
            <p:ph type="sldImg"/>
          </p:nvPr>
        </p:nvSpPr>
        <p:spPr>
          <a:xfrm>
            <a:off x="1143000" y="685800"/>
            <a:ext cx="4572000" cy="3429000"/>
          </a:xfrm>
          <a:prstGeom prst="rect">
            <a:avLst/>
          </a:prstGeom>
        </p:spPr>
      </p:sp>
      <p:sp>
        <p:nvSpPr>
          <p:cNvPr id="526" name="PlaceHolder 2"/>
          <p:cNvSpPr>
            <a:spLocks noGrp="1"/>
          </p:cNvSpPr>
          <p:nvPr>
            <p:ph type="body"/>
          </p:nvPr>
        </p:nvSpPr>
        <p:spPr>
          <a:xfrm>
            <a:off x="685800" y="4343400"/>
            <a:ext cx="5486040" cy="4114440"/>
          </a:xfrm>
          <a:prstGeom prst="rect">
            <a:avLst/>
          </a:prstGeom>
        </p:spPr>
        <p:txBody>
          <a:bodyPr>
            <a:noAutofit/>
          </a:bodyPr>
          <a:lstStyle/>
          <a:p>
            <a:endParaRPr lang="en-US" sz="2000" b="0" strike="noStrike" spc="-1">
              <a:latin typeface="Calibri"/>
            </a:endParaRPr>
          </a:p>
        </p:txBody>
      </p:sp>
      <p:sp>
        <p:nvSpPr>
          <p:cNvPr id="527" name="TextShape 3"/>
          <p:cNvSpPr txBox="1"/>
          <p:nvPr/>
        </p:nvSpPr>
        <p:spPr>
          <a:xfrm>
            <a:off x="3884760" y="8685360"/>
            <a:ext cx="2971440" cy="456840"/>
          </a:xfrm>
          <a:prstGeom prst="rect">
            <a:avLst/>
          </a:prstGeom>
          <a:noFill/>
          <a:ln>
            <a:noFill/>
          </a:ln>
        </p:spPr>
        <p:txBody>
          <a:bodyPr anchor="b">
            <a:noAutofit/>
          </a:bodyPr>
          <a:lstStyle/>
          <a:p>
            <a:pPr algn="r">
              <a:lnSpc>
                <a:spcPct val="100000"/>
              </a:lnSpc>
            </a:pPr>
            <a:fld id="{BEF25081-9FFB-46C5-8335-D67ABD726340}" type="slidenum">
              <a:rPr lang="de-DE" sz="1200" b="0" strike="noStrike" spc="-1">
                <a:solidFill>
                  <a:srgbClr val="000000"/>
                </a:solidFill>
                <a:latin typeface="+mn-lt"/>
                <a:ea typeface="+mn-ea"/>
              </a:rPr>
              <a:t>42</a:t>
            </a:fld>
            <a:endParaRPr lang="en-US" sz="1200" b="0" strike="noStrike" spc="-1">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8" name="PlaceHolder 2"/>
          <p:cNvSpPr>
            <a:spLocks noGrp="1"/>
          </p:cNvSpPr>
          <p:nvPr>
            <p:ph type="body"/>
          </p:nvPr>
        </p:nvSpPr>
        <p:spPr>
          <a:xfrm>
            <a:off x="324000" y="19890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 name="PlaceHolder 3"/>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31"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32"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33"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34" name="PlaceHolder 5"/>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36" name="PlaceHolder 2"/>
          <p:cNvSpPr>
            <a:spLocks noGrp="1"/>
          </p:cNvSpPr>
          <p:nvPr>
            <p:ph type="body"/>
          </p:nvPr>
        </p:nvSpPr>
        <p:spPr>
          <a:xfrm>
            <a:off x="324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37" name="PlaceHolder 3"/>
          <p:cNvSpPr>
            <a:spLocks noGrp="1"/>
          </p:cNvSpPr>
          <p:nvPr>
            <p:ph type="body"/>
          </p:nvPr>
        </p:nvSpPr>
        <p:spPr>
          <a:xfrm>
            <a:off x="2466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38" name="PlaceHolder 4"/>
          <p:cNvSpPr>
            <a:spLocks noGrp="1"/>
          </p:cNvSpPr>
          <p:nvPr>
            <p:ph type="body"/>
          </p:nvPr>
        </p:nvSpPr>
        <p:spPr>
          <a:xfrm>
            <a:off x="460836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39" name="PlaceHolder 5"/>
          <p:cNvSpPr>
            <a:spLocks noGrp="1"/>
          </p:cNvSpPr>
          <p:nvPr>
            <p:ph type="body"/>
          </p:nvPr>
        </p:nvSpPr>
        <p:spPr>
          <a:xfrm>
            <a:off x="324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40" name="PlaceHolder 6"/>
          <p:cNvSpPr>
            <a:spLocks noGrp="1"/>
          </p:cNvSpPr>
          <p:nvPr>
            <p:ph type="body"/>
          </p:nvPr>
        </p:nvSpPr>
        <p:spPr>
          <a:xfrm>
            <a:off x="2466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41" name="PlaceHolder 7"/>
          <p:cNvSpPr>
            <a:spLocks noGrp="1"/>
          </p:cNvSpPr>
          <p:nvPr>
            <p:ph type="body"/>
          </p:nvPr>
        </p:nvSpPr>
        <p:spPr>
          <a:xfrm>
            <a:off x="460836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0" name="PlaceHolder 2"/>
          <p:cNvSpPr>
            <a:spLocks noGrp="1"/>
          </p:cNvSpPr>
          <p:nvPr>
            <p:ph type="subTitle"/>
          </p:nvPr>
        </p:nvSpPr>
        <p:spPr>
          <a:xfrm>
            <a:off x="324000" y="1989000"/>
            <a:ext cx="6335280" cy="410364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2" name="PlaceHolder 2"/>
          <p:cNvSpPr>
            <a:spLocks noGrp="1"/>
          </p:cNvSpPr>
          <p:nvPr>
            <p:ph type="body"/>
          </p:nvPr>
        </p:nvSpPr>
        <p:spPr>
          <a:xfrm>
            <a:off x="324000" y="1989000"/>
            <a:ext cx="633528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4"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55"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324000" y="404640"/>
            <a:ext cx="6335280" cy="367092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59"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60"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61"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 name="PlaceHolder 2"/>
          <p:cNvSpPr>
            <a:spLocks noGrp="1"/>
          </p:cNvSpPr>
          <p:nvPr>
            <p:ph type="subTitle"/>
          </p:nvPr>
        </p:nvSpPr>
        <p:spPr>
          <a:xfrm>
            <a:off x="324000" y="1989000"/>
            <a:ext cx="6335280" cy="410364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63"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64"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65" name="PlaceHolder 4"/>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67"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68"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69" name="PlaceHolder 4"/>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1" name="PlaceHolder 2"/>
          <p:cNvSpPr>
            <a:spLocks noGrp="1"/>
          </p:cNvSpPr>
          <p:nvPr>
            <p:ph type="body"/>
          </p:nvPr>
        </p:nvSpPr>
        <p:spPr>
          <a:xfrm>
            <a:off x="324000" y="19890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72" name="PlaceHolder 3"/>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4"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75"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76"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77" name="PlaceHolder 5"/>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79" name="PlaceHolder 2"/>
          <p:cNvSpPr>
            <a:spLocks noGrp="1"/>
          </p:cNvSpPr>
          <p:nvPr>
            <p:ph type="body"/>
          </p:nvPr>
        </p:nvSpPr>
        <p:spPr>
          <a:xfrm>
            <a:off x="324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80" name="PlaceHolder 3"/>
          <p:cNvSpPr>
            <a:spLocks noGrp="1"/>
          </p:cNvSpPr>
          <p:nvPr>
            <p:ph type="body"/>
          </p:nvPr>
        </p:nvSpPr>
        <p:spPr>
          <a:xfrm>
            <a:off x="2466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81" name="PlaceHolder 4"/>
          <p:cNvSpPr>
            <a:spLocks noGrp="1"/>
          </p:cNvSpPr>
          <p:nvPr>
            <p:ph type="body"/>
          </p:nvPr>
        </p:nvSpPr>
        <p:spPr>
          <a:xfrm>
            <a:off x="460836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82" name="PlaceHolder 5"/>
          <p:cNvSpPr>
            <a:spLocks noGrp="1"/>
          </p:cNvSpPr>
          <p:nvPr>
            <p:ph type="body"/>
          </p:nvPr>
        </p:nvSpPr>
        <p:spPr>
          <a:xfrm>
            <a:off x="324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83" name="PlaceHolder 6"/>
          <p:cNvSpPr>
            <a:spLocks noGrp="1"/>
          </p:cNvSpPr>
          <p:nvPr>
            <p:ph type="body"/>
          </p:nvPr>
        </p:nvSpPr>
        <p:spPr>
          <a:xfrm>
            <a:off x="2466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84" name="PlaceHolder 7"/>
          <p:cNvSpPr>
            <a:spLocks noGrp="1"/>
          </p:cNvSpPr>
          <p:nvPr>
            <p:ph type="body"/>
          </p:nvPr>
        </p:nvSpPr>
        <p:spPr>
          <a:xfrm>
            <a:off x="460836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93" name="PlaceHolder 2"/>
          <p:cNvSpPr>
            <a:spLocks noGrp="1"/>
          </p:cNvSpPr>
          <p:nvPr>
            <p:ph type="subTitle"/>
          </p:nvPr>
        </p:nvSpPr>
        <p:spPr>
          <a:xfrm>
            <a:off x="324000" y="1989000"/>
            <a:ext cx="6335280" cy="410364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95" name="PlaceHolder 2"/>
          <p:cNvSpPr>
            <a:spLocks noGrp="1"/>
          </p:cNvSpPr>
          <p:nvPr>
            <p:ph type="body"/>
          </p:nvPr>
        </p:nvSpPr>
        <p:spPr>
          <a:xfrm>
            <a:off x="324000" y="1989000"/>
            <a:ext cx="633528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97"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98"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9" name="PlaceHolder 2"/>
          <p:cNvSpPr>
            <a:spLocks noGrp="1"/>
          </p:cNvSpPr>
          <p:nvPr>
            <p:ph type="body"/>
          </p:nvPr>
        </p:nvSpPr>
        <p:spPr>
          <a:xfrm>
            <a:off x="324000" y="1989000"/>
            <a:ext cx="633528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324000" y="404640"/>
            <a:ext cx="6335280" cy="367092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02"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03"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04"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06"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07"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08" name="PlaceHolder 4"/>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10"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11"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12" name="PlaceHolder 4"/>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14" name="PlaceHolder 2"/>
          <p:cNvSpPr>
            <a:spLocks noGrp="1"/>
          </p:cNvSpPr>
          <p:nvPr>
            <p:ph type="body"/>
          </p:nvPr>
        </p:nvSpPr>
        <p:spPr>
          <a:xfrm>
            <a:off x="324000" y="19890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15" name="PlaceHolder 3"/>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17"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18"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19"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20" name="PlaceHolder 5"/>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22" name="PlaceHolder 2"/>
          <p:cNvSpPr>
            <a:spLocks noGrp="1"/>
          </p:cNvSpPr>
          <p:nvPr>
            <p:ph type="body"/>
          </p:nvPr>
        </p:nvSpPr>
        <p:spPr>
          <a:xfrm>
            <a:off x="324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23" name="PlaceHolder 3"/>
          <p:cNvSpPr>
            <a:spLocks noGrp="1"/>
          </p:cNvSpPr>
          <p:nvPr>
            <p:ph type="body"/>
          </p:nvPr>
        </p:nvSpPr>
        <p:spPr>
          <a:xfrm>
            <a:off x="2466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24" name="PlaceHolder 4"/>
          <p:cNvSpPr>
            <a:spLocks noGrp="1"/>
          </p:cNvSpPr>
          <p:nvPr>
            <p:ph type="body"/>
          </p:nvPr>
        </p:nvSpPr>
        <p:spPr>
          <a:xfrm>
            <a:off x="460836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25" name="PlaceHolder 5"/>
          <p:cNvSpPr>
            <a:spLocks noGrp="1"/>
          </p:cNvSpPr>
          <p:nvPr>
            <p:ph type="body"/>
          </p:nvPr>
        </p:nvSpPr>
        <p:spPr>
          <a:xfrm>
            <a:off x="324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26" name="PlaceHolder 6"/>
          <p:cNvSpPr>
            <a:spLocks noGrp="1"/>
          </p:cNvSpPr>
          <p:nvPr>
            <p:ph type="body"/>
          </p:nvPr>
        </p:nvSpPr>
        <p:spPr>
          <a:xfrm>
            <a:off x="2466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27" name="PlaceHolder 7"/>
          <p:cNvSpPr>
            <a:spLocks noGrp="1"/>
          </p:cNvSpPr>
          <p:nvPr>
            <p:ph type="body"/>
          </p:nvPr>
        </p:nvSpPr>
        <p:spPr>
          <a:xfrm>
            <a:off x="460836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el und zwei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Bildplatzhalter 6"/>
          <p:cNvSpPr>
            <a:spLocks noGrp="1"/>
          </p:cNvSpPr>
          <p:nvPr>
            <p:ph type="pic" sz="quarter" idx="13"/>
          </p:nvPr>
        </p:nvSpPr>
        <p:spPr>
          <a:xfrm>
            <a:off x="323528" y="1989139"/>
            <a:ext cx="4177035" cy="2736006"/>
          </a:xfrm>
        </p:spPr>
        <p:txBody>
          <a:bodyPr rtlCol="0">
            <a:noAutofit/>
          </a:bodyPr>
          <a:lstStyle>
            <a:lvl1pPr algn="ctr">
              <a:defRPr/>
            </a:lvl1pPr>
          </a:lstStyle>
          <a:p>
            <a:pPr lvl="0"/>
            <a:r>
              <a:rPr lang="de-DE" noProof="0"/>
              <a:t>Bild durch Klicken auf Symbol hinzufügen</a:t>
            </a:r>
          </a:p>
        </p:txBody>
      </p:sp>
      <p:sp>
        <p:nvSpPr>
          <p:cNvPr id="11" name="Textplatzhalter 10"/>
          <p:cNvSpPr>
            <a:spLocks noGrp="1"/>
          </p:cNvSpPr>
          <p:nvPr>
            <p:ph type="body" sz="quarter" idx="15"/>
          </p:nvPr>
        </p:nvSpPr>
        <p:spPr>
          <a:xfrm>
            <a:off x="323850" y="4869160"/>
            <a:ext cx="4176713" cy="1223665"/>
          </a:xfrm>
        </p:spPr>
        <p:txBody>
          <a:bodyPr/>
          <a:lstStyle>
            <a:lvl1pPr>
              <a:defRPr u="sng" baseline="0">
                <a:solidFill>
                  <a:schemeClr val="tx1"/>
                </a:solidFill>
                <a:uFill>
                  <a:solidFill>
                    <a:schemeClr val="accent1"/>
                  </a:solidFill>
                </a:uFill>
              </a:defRPr>
            </a:lvl1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Bildplatzhalter 6"/>
          <p:cNvSpPr>
            <a:spLocks noGrp="1"/>
          </p:cNvSpPr>
          <p:nvPr>
            <p:ph type="pic" sz="quarter" idx="16"/>
          </p:nvPr>
        </p:nvSpPr>
        <p:spPr>
          <a:xfrm>
            <a:off x="4643437" y="1989139"/>
            <a:ext cx="4177035" cy="2736006"/>
          </a:xfrm>
        </p:spPr>
        <p:txBody>
          <a:bodyPr rtlCol="0">
            <a:noAutofit/>
          </a:bodyPr>
          <a:lstStyle>
            <a:lvl1pPr algn="ctr">
              <a:defRPr/>
            </a:lvl1pPr>
          </a:lstStyle>
          <a:p>
            <a:pPr lvl="0"/>
            <a:r>
              <a:rPr lang="de-DE" noProof="0"/>
              <a:t>Bild durch Klicken auf Symbol hinzufügen</a:t>
            </a:r>
          </a:p>
        </p:txBody>
      </p:sp>
      <p:sp>
        <p:nvSpPr>
          <p:cNvPr id="14" name="Textplatzhalter 10"/>
          <p:cNvSpPr>
            <a:spLocks noGrp="1"/>
          </p:cNvSpPr>
          <p:nvPr>
            <p:ph type="body" sz="quarter" idx="17"/>
          </p:nvPr>
        </p:nvSpPr>
        <p:spPr>
          <a:xfrm>
            <a:off x="4643759" y="4869160"/>
            <a:ext cx="4176713" cy="1223665"/>
          </a:xfrm>
        </p:spPr>
        <p:txBody>
          <a:bodyPr/>
          <a:lstStyle>
            <a:lvl1pPr>
              <a:defRPr u="sng" baseline="0">
                <a:solidFill>
                  <a:schemeClr val="tx1"/>
                </a:solidFill>
                <a:uFill>
                  <a:solidFill>
                    <a:schemeClr val="accent1"/>
                  </a:solidFill>
                </a:uFill>
              </a:defRPr>
            </a:lvl1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4"/>
          <p:cNvSpPr>
            <a:spLocks noGrp="1"/>
          </p:cNvSpPr>
          <p:nvPr>
            <p:ph type="ftr" sz="quarter" idx="18"/>
          </p:nvPr>
        </p:nvSpPr>
        <p:spPr/>
        <p:txBody>
          <a:bodyPr/>
          <a:lstStyle>
            <a:lvl1pPr>
              <a:defRPr/>
            </a:lvl1pPr>
          </a:lstStyle>
          <a:p>
            <a:pPr>
              <a:defRPr/>
            </a:pPr>
            <a:r>
              <a:rPr lang="de-DE"/>
              <a:t>Titel der Präsentation [Einfügen über Kopf- und Fußzeile]</a:t>
            </a:r>
            <a:endParaRPr lang="de-DE" dirty="0"/>
          </a:p>
        </p:txBody>
      </p:sp>
      <p:sp>
        <p:nvSpPr>
          <p:cNvPr id="9" name="Foliennummernplatzhalter 5"/>
          <p:cNvSpPr>
            <a:spLocks noGrp="1"/>
          </p:cNvSpPr>
          <p:nvPr>
            <p:ph type="sldNum" sz="quarter" idx="19"/>
          </p:nvPr>
        </p:nvSpPr>
        <p:spPr/>
        <p:txBody>
          <a:bodyPr/>
          <a:lstStyle>
            <a:lvl1pPr>
              <a:defRPr/>
            </a:lvl1pPr>
          </a:lstStyle>
          <a:p>
            <a:pPr>
              <a:defRPr/>
            </a:pPr>
            <a:fld id="{86DCC3A7-9F53-4B67-A973-BAA1BD397DB5}" type="slidenum">
              <a:rPr lang="de-DE"/>
              <a:pPr>
                <a:defRPr/>
              </a:pPr>
              <a:t>‹#›</a:t>
            </a:fld>
            <a:endParaRPr lang="de-DE" dirty="0"/>
          </a:p>
        </p:txBody>
      </p:sp>
      <p:sp>
        <p:nvSpPr>
          <p:cNvPr id="10" name="Datumsplatzhalter 8"/>
          <p:cNvSpPr>
            <a:spLocks noGrp="1"/>
          </p:cNvSpPr>
          <p:nvPr>
            <p:ph type="dt" sz="half" idx="20"/>
          </p:nvPr>
        </p:nvSpPr>
        <p:spPr/>
        <p:txBody>
          <a:bodyPr/>
          <a:lstStyle>
            <a:lvl1pPr>
              <a:defRPr/>
            </a:lvl1pPr>
          </a:lstStyle>
          <a:p>
            <a:pPr>
              <a:defRPr/>
            </a:pPr>
            <a:r>
              <a:rPr lang="de-DE"/>
              <a:t>TT.MM.JJJJ</a:t>
            </a:r>
            <a:endParaRPr lang="de-DE" dirty="0"/>
          </a:p>
        </p:txBody>
      </p:sp>
    </p:spTree>
    <p:extLst>
      <p:ext uri="{BB962C8B-B14F-4D97-AF65-F5344CB8AC3E}">
        <p14:creationId xmlns:p14="http://schemas.microsoft.com/office/powerpoint/2010/main" val="162572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36" name="PlaceHolder 2"/>
          <p:cNvSpPr>
            <a:spLocks noGrp="1"/>
          </p:cNvSpPr>
          <p:nvPr>
            <p:ph type="subTitle"/>
          </p:nvPr>
        </p:nvSpPr>
        <p:spPr>
          <a:xfrm>
            <a:off x="324000" y="1989000"/>
            <a:ext cx="6335280" cy="410364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1"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2"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38" name="PlaceHolder 2"/>
          <p:cNvSpPr>
            <a:spLocks noGrp="1"/>
          </p:cNvSpPr>
          <p:nvPr>
            <p:ph type="body"/>
          </p:nvPr>
        </p:nvSpPr>
        <p:spPr>
          <a:xfrm>
            <a:off x="324000" y="1989000"/>
            <a:ext cx="633528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40"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41"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324000" y="404640"/>
            <a:ext cx="6335280" cy="367092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45"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46"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47"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49"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50"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51" name="PlaceHolder 4"/>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53"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54"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55" name="PlaceHolder 4"/>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57" name="PlaceHolder 2"/>
          <p:cNvSpPr>
            <a:spLocks noGrp="1"/>
          </p:cNvSpPr>
          <p:nvPr>
            <p:ph type="body"/>
          </p:nvPr>
        </p:nvSpPr>
        <p:spPr>
          <a:xfrm>
            <a:off x="324000" y="19890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58" name="PlaceHolder 3"/>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60"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61"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62"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63" name="PlaceHolder 5"/>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65" name="PlaceHolder 2"/>
          <p:cNvSpPr>
            <a:spLocks noGrp="1"/>
          </p:cNvSpPr>
          <p:nvPr>
            <p:ph type="body"/>
          </p:nvPr>
        </p:nvSpPr>
        <p:spPr>
          <a:xfrm>
            <a:off x="324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66" name="PlaceHolder 3"/>
          <p:cNvSpPr>
            <a:spLocks noGrp="1"/>
          </p:cNvSpPr>
          <p:nvPr>
            <p:ph type="body"/>
          </p:nvPr>
        </p:nvSpPr>
        <p:spPr>
          <a:xfrm>
            <a:off x="2466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67" name="PlaceHolder 4"/>
          <p:cNvSpPr>
            <a:spLocks noGrp="1"/>
          </p:cNvSpPr>
          <p:nvPr>
            <p:ph type="body"/>
          </p:nvPr>
        </p:nvSpPr>
        <p:spPr>
          <a:xfrm>
            <a:off x="460836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68" name="PlaceHolder 5"/>
          <p:cNvSpPr>
            <a:spLocks noGrp="1"/>
          </p:cNvSpPr>
          <p:nvPr>
            <p:ph type="body"/>
          </p:nvPr>
        </p:nvSpPr>
        <p:spPr>
          <a:xfrm>
            <a:off x="324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69" name="PlaceHolder 6"/>
          <p:cNvSpPr>
            <a:spLocks noGrp="1"/>
          </p:cNvSpPr>
          <p:nvPr>
            <p:ph type="body"/>
          </p:nvPr>
        </p:nvSpPr>
        <p:spPr>
          <a:xfrm>
            <a:off x="2466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70" name="PlaceHolder 7"/>
          <p:cNvSpPr>
            <a:spLocks noGrp="1"/>
          </p:cNvSpPr>
          <p:nvPr>
            <p:ph type="body"/>
          </p:nvPr>
        </p:nvSpPr>
        <p:spPr>
          <a:xfrm>
            <a:off x="460836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2"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23" name="PlaceHolder 2"/>
          <p:cNvSpPr>
            <a:spLocks noGrp="1"/>
          </p:cNvSpPr>
          <p:nvPr>
            <p:ph type="subTitle"/>
          </p:nvPr>
        </p:nvSpPr>
        <p:spPr>
          <a:xfrm>
            <a:off x="324000" y="1989000"/>
            <a:ext cx="6335280" cy="410364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25" name="PlaceHolder 2"/>
          <p:cNvSpPr>
            <a:spLocks noGrp="1"/>
          </p:cNvSpPr>
          <p:nvPr>
            <p:ph type="body"/>
          </p:nvPr>
        </p:nvSpPr>
        <p:spPr>
          <a:xfrm>
            <a:off x="324000" y="1989000"/>
            <a:ext cx="633528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27"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28"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9"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0" name="PlaceHolder 1"/>
          <p:cNvSpPr>
            <a:spLocks noGrp="1"/>
          </p:cNvSpPr>
          <p:nvPr>
            <p:ph type="subTitle"/>
          </p:nvPr>
        </p:nvSpPr>
        <p:spPr>
          <a:xfrm>
            <a:off x="324000" y="404640"/>
            <a:ext cx="6335280" cy="367092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32"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33"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34"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36"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37"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38" name="PlaceHolder 4"/>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40"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41"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42" name="PlaceHolder 4"/>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44" name="PlaceHolder 2"/>
          <p:cNvSpPr>
            <a:spLocks noGrp="1"/>
          </p:cNvSpPr>
          <p:nvPr>
            <p:ph type="body"/>
          </p:nvPr>
        </p:nvSpPr>
        <p:spPr>
          <a:xfrm>
            <a:off x="324000" y="19890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45" name="PlaceHolder 3"/>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324000" y="404640"/>
            <a:ext cx="6335280" cy="367092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47"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48"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49"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50" name="PlaceHolder 5"/>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52" name="PlaceHolder 2"/>
          <p:cNvSpPr>
            <a:spLocks noGrp="1"/>
          </p:cNvSpPr>
          <p:nvPr>
            <p:ph type="body"/>
          </p:nvPr>
        </p:nvSpPr>
        <p:spPr>
          <a:xfrm>
            <a:off x="324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53" name="PlaceHolder 3"/>
          <p:cNvSpPr>
            <a:spLocks noGrp="1"/>
          </p:cNvSpPr>
          <p:nvPr>
            <p:ph type="body"/>
          </p:nvPr>
        </p:nvSpPr>
        <p:spPr>
          <a:xfrm>
            <a:off x="2466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54" name="PlaceHolder 4"/>
          <p:cNvSpPr>
            <a:spLocks noGrp="1"/>
          </p:cNvSpPr>
          <p:nvPr>
            <p:ph type="body"/>
          </p:nvPr>
        </p:nvSpPr>
        <p:spPr>
          <a:xfrm>
            <a:off x="460836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55" name="PlaceHolder 5"/>
          <p:cNvSpPr>
            <a:spLocks noGrp="1"/>
          </p:cNvSpPr>
          <p:nvPr>
            <p:ph type="body"/>
          </p:nvPr>
        </p:nvSpPr>
        <p:spPr>
          <a:xfrm>
            <a:off x="324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56" name="PlaceHolder 6"/>
          <p:cNvSpPr>
            <a:spLocks noGrp="1"/>
          </p:cNvSpPr>
          <p:nvPr>
            <p:ph type="body"/>
          </p:nvPr>
        </p:nvSpPr>
        <p:spPr>
          <a:xfrm>
            <a:off x="2466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57" name="PlaceHolder 7"/>
          <p:cNvSpPr>
            <a:spLocks noGrp="1"/>
          </p:cNvSpPr>
          <p:nvPr>
            <p:ph type="body"/>
          </p:nvPr>
        </p:nvSpPr>
        <p:spPr>
          <a:xfrm>
            <a:off x="460836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el und zwei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Bildplatzhalter 6"/>
          <p:cNvSpPr>
            <a:spLocks noGrp="1"/>
          </p:cNvSpPr>
          <p:nvPr>
            <p:ph type="pic" sz="quarter" idx="13"/>
          </p:nvPr>
        </p:nvSpPr>
        <p:spPr>
          <a:xfrm>
            <a:off x="323528" y="1989139"/>
            <a:ext cx="4177035" cy="2736006"/>
          </a:xfrm>
        </p:spPr>
        <p:txBody>
          <a:bodyPr rtlCol="0">
            <a:noAutofit/>
          </a:bodyPr>
          <a:lstStyle>
            <a:lvl1pPr algn="ctr">
              <a:defRPr/>
            </a:lvl1pPr>
          </a:lstStyle>
          <a:p>
            <a:pPr lvl="0"/>
            <a:r>
              <a:rPr lang="de-DE" noProof="0"/>
              <a:t>Bild durch Klicken auf Symbol hinzufügen</a:t>
            </a:r>
          </a:p>
        </p:txBody>
      </p:sp>
      <p:sp>
        <p:nvSpPr>
          <p:cNvPr id="11" name="Textplatzhalter 10"/>
          <p:cNvSpPr>
            <a:spLocks noGrp="1"/>
          </p:cNvSpPr>
          <p:nvPr>
            <p:ph type="body" sz="quarter" idx="15"/>
          </p:nvPr>
        </p:nvSpPr>
        <p:spPr>
          <a:xfrm>
            <a:off x="323850" y="4869160"/>
            <a:ext cx="4176713" cy="1223665"/>
          </a:xfrm>
        </p:spPr>
        <p:txBody>
          <a:bodyPr/>
          <a:lstStyle>
            <a:lvl1pPr>
              <a:defRPr u="sng" baseline="0">
                <a:solidFill>
                  <a:schemeClr val="tx1"/>
                </a:solidFill>
                <a:uFill>
                  <a:solidFill>
                    <a:schemeClr val="accent1"/>
                  </a:solidFill>
                </a:uFill>
              </a:defRPr>
            </a:lvl1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Bildplatzhalter 6"/>
          <p:cNvSpPr>
            <a:spLocks noGrp="1"/>
          </p:cNvSpPr>
          <p:nvPr>
            <p:ph type="pic" sz="quarter" idx="16"/>
          </p:nvPr>
        </p:nvSpPr>
        <p:spPr>
          <a:xfrm>
            <a:off x="4643437" y="1989139"/>
            <a:ext cx="4177035" cy="2736006"/>
          </a:xfrm>
        </p:spPr>
        <p:txBody>
          <a:bodyPr rtlCol="0">
            <a:noAutofit/>
          </a:bodyPr>
          <a:lstStyle>
            <a:lvl1pPr algn="ctr">
              <a:defRPr/>
            </a:lvl1pPr>
          </a:lstStyle>
          <a:p>
            <a:pPr lvl="0"/>
            <a:r>
              <a:rPr lang="de-DE" noProof="0"/>
              <a:t>Bild durch Klicken auf Symbol hinzufügen</a:t>
            </a:r>
          </a:p>
        </p:txBody>
      </p:sp>
      <p:sp>
        <p:nvSpPr>
          <p:cNvPr id="14" name="Textplatzhalter 10"/>
          <p:cNvSpPr>
            <a:spLocks noGrp="1"/>
          </p:cNvSpPr>
          <p:nvPr>
            <p:ph type="body" sz="quarter" idx="17"/>
          </p:nvPr>
        </p:nvSpPr>
        <p:spPr>
          <a:xfrm>
            <a:off x="4643759" y="4869160"/>
            <a:ext cx="4176713" cy="1223665"/>
          </a:xfrm>
        </p:spPr>
        <p:txBody>
          <a:bodyPr/>
          <a:lstStyle>
            <a:lvl1pPr>
              <a:defRPr u="sng" baseline="0">
                <a:solidFill>
                  <a:schemeClr val="tx1"/>
                </a:solidFill>
                <a:uFill>
                  <a:solidFill>
                    <a:schemeClr val="accent1"/>
                  </a:solidFill>
                </a:uFill>
              </a:defRPr>
            </a:lvl1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4"/>
          <p:cNvSpPr>
            <a:spLocks noGrp="1"/>
          </p:cNvSpPr>
          <p:nvPr>
            <p:ph type="ftr" sz="quarter" idx="18"/>
          </p:nvPr>
        </p:nvSpPr>
        <p:spPr/>
        <p:txBody>
          <a:bodyPr/>
          <a:lstStyle>
            <a:lvl1pPr>
              <a:defRPr/>
            </a:lvl1pPr>
          </a:lstStyle>
          <a:p>
            <a:pPr>
              <a:defRPr/>
            </a:pPr>
            <a:r>
              <a:rPr lang="de-DE"/>
              <a:t>Titel der Präsentation [Einfügen über Kopf- und Fußzeile]</a:t>
            </a:r>
            <a:endParaRPr lang="de-DE" dirty="0"/>
          </a:p>
        </p:txBody>
      </p:sp>
      <p:sp>
        <p:nvSpPr>
          <p:cNvPr id="9" name="Foliennummernplatzhalter 5"/>
          <p:cNvSpPr>
            <a:spLocks noGrp="1"/>
          </p:cNvSpPr>
          <p:nvPr>
            <p:ph type="sldNum" sz="quarter" idx="19"/>
          </p:nvPr>
        </p:nvSpPr>
        <p:spPr/>
        <p:txBody>
          <a:bodyPr/>
          <a:lstStyle>
            <a:lvl1pPr>
              <a:defRPr/>
            </a:lvl1pPr>
          </a:lstStyle>
          <a:p>
            <a:pPr>
              <a:defRPr/>
            </a:pPr>
            <a:fld id="{86DCC3A7-9F53-4B67-A973-BAA1BD397DB5}" type="slidenum">
              <a:rPr lang="de-DE"/>
              <a:pPr>
                <a:defRPr/>
              </a:pPr>
              <a:t>‹#›</a:t>
            </a:fld>
            <a:endParaRPr lang="de-DE" dirty="0"/>
          </a:p>
        </p:txBody>
      </p:sp>
      <p:sp>
        <p:nvSpPr>
          <p:cNvPr id="10" name="Datumsplatzhalter 8"/>
          <p:cNvSpPr>
            <a:spLocks noGrp="1"/>
          </p:cNvSpPr>
          <p:nvPr>
            <p:ph type="dt" sz="half" idx="20"/>
          </p:nvPr>
        </p:nvSpPr>
        <p:spPr/>
        <p:txBody>
          <a:bodyPr/>
          <a:lstStyle>
            <a:lvl1pPr>
              <a:defRPr/>
            </a:lvl1pPr>
          </a:lstStyle>
          <a:p>
            <a:pPr>
              <a:defRPr/>
            </a:pPr>
            <a:r>
              <a:rPr lang="de-DE"/>
              <a:t>TT.MM.JJJJ</a:t>
            </a:r>
            <a:endParaRPr lang="de-DE" dirty="0"/>
          </a:p>
        </p:txBody>
      </p:sp>
    </p:spTree>
    <p:extLst>
      <p:ext uri="{BB962C8B-B14F-4D97-AF65-F5344CB8AC3E}">
        <p14:creationId xmlns:p14="http://schemas.microsoft.com/office/powerpoint/2010/main" val="854233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65" name="PlaceHolder 2"/>
          <p:cNvSpPr>
            <a:spLocks noGrp="1"/>
          </p:cNvSpPr>
          <p:nvPr>
            <p:ph type="subTitle"/>
          </p:nvPr>
        </p:nvSpPr>
        <p:spPr>
          <a:xfrm>
            <a:off x="324000" y="1989000"/>
            <a:ext cx="6335280" cy="410364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67" name="PlaceHolder 2"/>
          <p:cNvSpPr>
            <a:spLocks noGrp="1"/>
          </p:cNvSpPr>
          <p:nvPr>
            <p:ph type="body"/>
          </p:nvPr>
        </p:nvSpPr>
        <p:spPr>
          <a:xfrm>
            <a:off x="324000" y="1989000"/>
            <a:ext cx="633528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69"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70"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324000" y="404640"/>
            <a:ext cx="6335280" cy="3670920"/>
          </a:xfrm>
          <a:prstGeom prst="rect">
            <a:avLst/>
          </a:prstGeom>
        </p:spPr>
        <p:txBody>
          <a:bodyPr lIns="0" tIns="0" rIns="0" bIns="0" anchor="ctr">
            <a:noAutofit/>
          </a:bodyPr>
          <a:lstStyle/>
          <a:p>
            <a:pPr algn="ctr"/>
            <a:endParaRPr lang="en-US" sz="3200" b="0" strike="noStrike" spc="-1">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74"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75"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76"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16"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7" name="PlaceHolder 3"/>
          <p:cNvSpPr>
            <a:spLocks noGrp="1"/>
          </p:cNvSpPr>
          <p:nvPr>
            <p:ph type="body"/>
          </p:nvPr>
        </p:nvSpPr>
        <p:spPr>
          <a:xfrm>
            <a:off x="357012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18"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78"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79"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80" name="PlaceHolder 4"/>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82"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83"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84" name="PlaceHolder 4"/>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86" name="PlaceHolder 2"/>
          <p:cNvSpPr>
            <a:spLocks noGrp="1"/>
          </p:cNvSpPr>
          <p:nvPr>
            <p:ph type="body"/>
          </p:nvPr>
        </p:nvSpPr>
        <p:spPr>
          <a:xfrm>
            <a:off x="324000" y="19890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87" name="PlaceHolder 3"/>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89"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0"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1" name="PlaceHolder 4"/>
          <p:cNvSpPr>
            <a:spLocks noGrp="1"/>
          </p:cNvSpPr>
          <p:nvPr>
            <p:ph type="body"/>
          </p:nvPr>
        </p:nvSpPr>
        <p:spPr>
          <a:xfrm>
            <a:off x="32400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2" name="PlaceHolder 5"/>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94" name="PlaceHolder 2"/>
          <p:cNvSpPr>
            <a:spLocks noGrp="1"/>
          </p:cNvSpPr>
          <p:nvPr>
            <p:ph type="body"/>
          </p:nvPr>
        </p:nvSpPr>
        <p:spPr>
          <a:xfrm>
            <a:off x="324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5" name="PlaceHolder 3"/>
          <p:cNvSpPr>
            <a:spLocks noGrp="1"/>
          </p:cNvSpPr>
          <p:nvPr>
            <p:ph type="body"/>
          </p:nvPr>
        </p:nvSpPr>
        <p:spPr>
          <a:xfrm>
            <a:off x="246600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6" name="PlaceHolder 4"/>
          <p:cNvSpPr>
            <a:spLocks noGrp="1"/>
          </p:cNvSpPr>
          <p:nvPr>
            <p:ph type="body"/>
          </p:nvPr>
        </p:nvSpPr>
        <p:spPr>
          <a:xfrm>
            <a:off x="4608360" y="19890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7" name="PlaceHolder 5"/>
          <p:cNvSpPr>
            <a:spLocks noGrp="1"/>
          </p:cNvSpPr>
          <p:nvPr>
            <p:ph type="body"/>
          </p:nvPr>
        </p:nvSpPr>
        <p:spPr>
          <a:xfrm>
            <a:off x="324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8" name="PlaceHolder 6"/>
          <p:cNvSpPr>
            <a:spLocks noGrp="1"/>
          </p:cNvSpPr>
          <p:nvPr>
            <p:ph type="body"/>
          </p:nvPr>
        </p:nvSpPr>
        <p:spPr>
          <a:xfrm>
            <a:off x="246600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99" name="PlaceHolder 7"/>
          <p:cNvSpPr>
            <a:spLocks noGrp="1"/>
          </p:cNvSpPr>
          <p:nvPr>
            <p:ph type="body"/>
          </p:nvPr>
        </p:nvSpPr>
        <p:spPr>
          <a:xfrm>
            <a:off x="4608360" y="4132800"/>
            <a:ext cx="203976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0" name="PlaceHolder 2"/>
          <p:cNvSpPr>
            <a:spLocks noGrp="1"/>
          </p:cNvSpPr>
          <p:nvPr>
            <p:ph type="body"/>
          </p:nvPr>
        </p:nvSpPr>
        <p:spPr>
          <a:xfrm>
            <a:off x="324000" y="1989000"/>
            <a:ext cx="3091320" cy="410364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1"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2" name="PlaceHolder 4"/>
          <p:cNvSpPr>
            <a:spLocks noGrp="1"/>
          </p:cNvSpPr>
          <p:nvPr>
            <p:ph type="body"/>
          </p:nvPr>
        </p:nvSpPr>
        <p:spPr>
          <a:xfrm>
            <a:off x="3570120" y="41328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24000" y="404640"/>
            <a:ext cx="6335280" cy="791640"/>
          </a:xfrm>
          <a:prstGeom prst="rect">
            <a:avLst/>
          </a:prstGeom>
        </p:spPr>
        <p:txBody>
          <a:bodyPr lIns="0" tIns="0" rIns="0" bIns="0" anchor="ctr">
            <a:noAutofit/>
          </a:bodyPr>
          <a:lstStyle/>
          <a:p>
            <a:endParaRPr lang="de-DE" sz="1800" b="0" strike="noStrike" spc="-1">
              <a:solidFill>
                <a:srgbClr val="000000"/>
              </a:solidFill>
              <a:latin typeface="Arial"/>
            </a:endParaRPr>
          </a:p>
        </p:txBody>
      </p:sp>
      <p:sp>
        <p:nvSpPr>
          <p:cNvPr id="24" name="PlaceHolder 2"/>
          <p:cNvSpPr>
            <a:spLocks noGrp="1"/>
          </p:cNvSpPr>
          <p:nvPr>
            <p:ph type="body"/>
          </p:nvPr>
        </p:nvSpPr>
        <p:spPr>
          <a:xfrm>
            <a:off x="32400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5" name="PlaceHolder 3"/>
          <p:cNvSpPr>
            <a:spLocks noGrp="1"/>
          </p:cNvSpPr>
          <p:nvPr>
            <p:ph type="body"/>
          </p:nvPr>
        </p:nvSpPr>
        <p:spPr>
          <a:xfrm>
            <a:off x="3570120" y="1989000"/>
            <a:ext cx="3091320" cy="1957320"/>
          </a:xfrm>
          <a:prstGeom prst="rect">
            <a:avLst/>
          </a:prstGeom>
        </p:spPr>
        <p:txBody>
          <a:bodyPr lIns="0" tIns="0" rIns="0" bIns="0">
            <a:normAutofit/>
          </a:bodyPr>
          <a:lstStyle/>
          <a:p>
            <a:endParaRPr lang="de-DE" sz="1600" b="1" strike="noStrike" spc="-1">
              <a:solidFill>
                <a:srgbClr val="009AD1"/>
              </a:solidFill>
              <a:latin typeface="Arial"/>
            </a:endParaRPr>
          </a:p>
        </p:txBody>
      </p:sp>
      <p:sp>
        <p:nvSpPr>
          <p:cNvPr id="26" name="PlaceHolder 4"/>
          <p:cNvSpPr>
            <a:spLocks noGrp="1"/>
          </p:cNvSpPr>
          <p:nvPr>
            <p:ph type="body"/>
          </p:nvPr>
        </p:nvSpPr>
        <p:spPr>
          <a:xfrm>
            <a:off x="324000" y="4132800"/>
            <a:ext cx="6335280" cy="1957320"/>
          </a:xfrm>
          <a:prstGeom prst="rect">
            <a:avLst/>
          </a:prstGeom>
        </p:spPr>
        <p:txBody>
          <a:bodyPr lIns="0" tIns="0" rIns="0" bIns="0">
            <a:normAutofit/>
          </a:bodyPr>
          <a:lstStyle/>
          <a:p>
            <a:endParaRPr lang="de-DE" sz="1600" b="1" strike="noStrike" spc="-1">
              <a:solidFill>
                <a:srgbClr val="009AD1"/>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Line 1"/>
          <p:cNvSpPr/>
          <p:nvPr/>
        </p:nvSpPr>
        <p:spPr>
          <a:xfrm>
            <a:off x="323640" y="6408360"/>
            <a:ext cx="8496720" cy="0"/>
          </a:xfrm>
          <a:prstGeom prst="line">
            <a:avLst/>
          </a:prstGeom>
          <a:ln w="12600">
            <a:solidFill>
              <a:srgbClr val="0096CC"/>
            </a:solidFill>
            <a:round/>
          </a:ln>
        </p:spPr>
        <p:style>
          <a:lnRef idx="1">
            <a:schemeClr val="accent1"/>
          </a:lnRef>
          <a:fillRef idx="0">
            <a:schemeClr val="accent1"/>
          </a:fillRef>
          <a:effectRef idx="0">
            <a:schemeClr val="accent1"/>
          </a:effectRef>
          <a:fontRef idx="minor"/>
        </p:style>
      </p:sp>
      <p:sp>
        <p:nvSpPr>
          <p:cNvPr id="7" name="CustomShape 2"/>
          <p:cNvSpPr/>
          <p:nvPr/>
        </p:nvSpPr>
        <p:spPr>
          <a:xfrm>
            <a:off x="5724360" y="6453360"/>
            <a:ext cx="3095640" cy="21564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gn="r">
              <a:lnSpc>
                <a:spcPct val="100000"/>
              </a:lnSpc>
            </a:pPr>
            <a:r>
              <a:rPr lang="de-DE" sz="700" b="1" strike="noStrike" spc="-1">
                <a:solidFill>
                  <a:srgbClr val="000000"/>
                </a:solidFill>
                <a:latin typeface="Arial"/>
              </a:rPr>
              <a:t>Universität Konstanz</a:t>
            </a:r>
            <a:endParaRPr lang="en-US" sz="700" b="0" strike="noStrike" spc="-1">
              <a:latin typeface="Calibri"/>
            </a:endParaRPr>
          </a:p>
        </p:txBody>
      </p:sp>
      <p:sp>
        <p:nvSpPr>
          <p:cNvPr id="2" name="CustomShape 3"/>
          <p:cNvSpPr/>
          <p:nvPr/>
        </p:nvSpPr>
        <p:spPr>
          <a:xfrm>
            <a:off x="0" y="360"/>
            <a:ext cx="9143280" cy="6856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 name="PlaceHolder 4"/>
          <p:cNvSpPr>
            <a:spLocks noGrp="1"/>
          </p:cNvSpPr>
          <p:nvPr>
            <p:ph type="body"/>
          </p:nvPr>
        </p:nvSpPr>
        <p:spPr>
          <a:xfrm>
            <a:off x="4643280" y="1989000"/>
            <a:ext cx="4500000" cy="3239640"/>
          </a:xfrm>
          <a:prstGeom prst="rect">
            <a:avLst/>
          </a:prstGeom>
        </p:spPr>
        <p:txBody>
          <a:bodyPr lIns="90000" tIns="45000" rIns="90000" bIns="45000">
            <a:noAutofit/>
          </a:bodyPr>
          <a:lstStyle/>
          <a:p>
            <a:pPr algn="ctr">
              <a:lnSpc>
                <a:spcPct val="100000"/>
              </a:lnSpc>
            </a:pPr>
            <a:r>
              <a:rPr lang="de-DE" sz="1800" b="0" strike="noStrike" spc="-1">
                <a:solidFill>
                  <a:srgbClr val="000000"/>
                </a:solidFill>
                <a:latin typeface="Arial"/>
              </a:rPr>
              <a:t>Zuerst Bild durch klicken auf Symbol hinzufügen und anschließend in den Hintergrund stellen!</a:t>
            </a:r>
            <a:endParaRPr lang="de-DE" sz="1800" b="1" strike="noStrike" spc="-1">
              <a:solidFill>
                <a:srgbClr val="009AD1"/>
              </a:solidFill>
              <a:latin typeface="Arial"/>
            </a:endParaRPr>
          </a:p>
        </p:txBody>
      </p:sp>
      <p:pic>
        <p:nvPicPr>
          <p:cNvPr id="4" name="Grafik 5"/>
          <p:cNvPicPr/>
          <p:nvPr/>
        </p:nvPicPr>
        <p:blipFill>
          <a:blip r:embed="rId14"/>
          <a:stretch/>
        </p:blipFill>
        <p:spPr>
          <a:xfrm>
            <a:off x="5459040" y="0"/>
            <a:ext cx="3689280" cy="2022840"/>
          </a:xfrm>
          <a:prstGeom prst="rect">
            <a:avLst/>
          </a:prstGeom>
          <a:ln>
            <a:noFill/>
          </a:ln>
        </p:spPr>
      </p:pic>
      <p:sp>
        <p:nvSpPr>
          <p:cNvPr id="5" name="PlaceHolder 5"/>
          <p:cNvSpPr>
            <a:spLocks noGrp="1"/>
          </p:cNvSpPr>
          <p:nvPr>
            <p:ph type="title"/>
          </p:nvPr>
        </p:nvSpPr>
        <p:spPr>
          <a:xfrm>
            <a:off x="324000" y="2493000"/>
            <a:ext cx="5256000" cy="2376000"/>
          </a:xfrm>
          <a:prstGeom prst="rect">
            <a:avLst/>
          </a:prstGeom>
        </p:spPr>
        <p:txBody>
          <a:bodyPr lIns="0" tIns="0" rIns="0" bIns="82800" anchor="b">
            <a:noAutofit/>
          </a:bodyPr>
          <a:lstStyle/>
          <a:p>
            <a:pPr>
              <a:lnSpc>
                <a:spcPct val="105000"/>
              </a:lnSpc>
            </a:pPr>
            <a:r>
              <a:rPr lang="de-DE" sz="3500" b="1" strike="noStrike" spc="-1">
                <a:solidFill>
                  <a:srgbClr val="000000"/>
                </a:solidFill>
                <a:latin typeface="Arial"/>
              </a:rPr>
              <a:t>Mastertitelformat bearbeiten</a:t>
            </a:r>
            <a:endParaRPr lang="de-DE" sz="350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Line 1"/>
          <p:cNvSpPr/>
          <p:nvPr/>
        </p:nvSpPr>
        <p:spPr>
          <a:xfrm>
            <a:off x="323640" y="6408360"/>
            <a:ext cx="8496720" cy="0"/>
          </a:xfrm>
          <a:prstGeom prst="line">
            <a:avLst/>
          </a:prstGeom>
          <a:ln w="12600">
            <a:solidFill>
              <a:srgbClr val="0096CC"/>
            </a:solidFill>
            <a:round/>
          </a:ln>
        </p:spPr>
        <p:style>
          <a:lnRef idx="1">
            <a:schemeClr val="accent1"/>
          </a:lnRef>
          <a:fillRef idx="0">
            <a:schemeClr val="accent1"/>
          </a:fillRef>
          <a:effectRef idx="0">
            <a:schemeClr val="accent1"/>
          </a:effectRef>
          <a:fontRef idx="minor"/>
        </p:style>
      </p:sp>
      <p:sp>
        <p:nvSpPr>
          <p:cNvPr id="43" name="CustomShape 2"/>
          <p:cNvSpPr/>
          <p:nvPr/>
        </p:nvSpPr>
        <p:spPr>
          <a:xfrm>
            <a:off x="5724360" y="6453360"/>
            <a:ext cx="3095640" cy="21564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gn="r">
              <a:lnSpc>
                <a:spcPct val="100000"/>
              </a:lnSpc>
            </a:pPr>
            <a:r>
              <a:rPr lang="de-DE" sz="700" b="1" strike="noStrike" spc="-1">
                <a:solidFill>
                  <a:srgbClr val="000000"/>
                </a:solidFill>
                <a:latin typeface="Arial"/>
              </a:rPr>
              <a:t>Universität Konstanz</a:t>
            </a:r>
            <a:endParaRPr lang="en-US" sz="700" b="0" strike="noStrike" spc="-1">
              <a:latin typeface="Calibri"/>
            </a:endParaRPr>
          </a:p>
        </p:txBody>
      </p:sp>
      <p:sp>
        <p:nvSpPr>
          <p:cNvPr id="44" name="PlaceHolder 3"/>
          <p:cNvSpPr>
            <a:spLocks noGrp="1"/>
          </p:cNvSpPr>
          <p:nvPr>
            <p:ph type="ftr"/>
          </p:nvPr>
        </p:nvSpPr>
        <p:spPr>
          <a:xfrm>
            <a:off x="2484360" y="6453360"/>
            <a:ext cx="3095280" cy="215640"/>
          </a:xfrm>
          <a:prstGeom prst="rect">
            <a:avLst/>
          </a:prstGeom>
        </p:spPr>
        <p:txBody>
          <a:bodyPr lIns="0" tIns="0" rIns="0" bIns="54000" anchor="b">
            <a:noAutofit/>
          </a:bodyPr>
          <a:lstStyle/>
          <a:p>
            <a:pPr>
              <a:lnSpc>
                <a:spcPct val="100000"/>
              </a:lnSpc>
            </a:pPr>
            <a:r>
              <a:rPr lang="de-DE" sz="700" b="1" strike="noStrike" spc="-1">
                <a:solidFill>
                  <a:srgbClr val="000000"/>
                </a:solidFill>
                <a:latin typeface="Arial"/>
              </a:rPr>
              <a:t>Titel der Präsentation [Einfügen über Kopf- und Fußzeile]</a:t>
            </a:r>
            <a:endParaRPr lang="en-US" sz="700" b="0" strike="noStrike" spc="-1">
              <a:latin typeface="Calibri"/>
            </a:endParaRPr>
          </a:p>
        </p:txBody>
      </p:sp>
      <p:sp>
        <p:nvSpPr>
          <p:cNvPr id="45" name="PlaceHolder 4"/>
          <p:cNvSpPr>
            <a:spLocks noGrp="1"/>
          </p:cNvSpPr>
          <p:nvPr>
            <p:ph type="sldNum"/>
          </p:nvPr>
        </p:nvSpPr>
        <p:spPr>
          <a:xfrm>
            <a:off x="324000" y="6453360"/>
            <a:ext cx="934560" cy="215640"/>
          </a:xfrm>
          <a:prstGeom prst="rect">
            <a:avLst/>
          </a:prstGeom>
        </p:spPr>
        <p:txBody>
          <a:bodyPr lIns="0" tIns="0" rIns="0" bIns="54000" anchor="b">
            <a:noAutofit/>
          </a:bodyPr>
          <a:lstStyle/>
          <a:p>
            <a:pPr>
              <a:lnSpc>
                <a:spcPct val="100000"/>
              </a:lnSpc>
            </a:pPr>
            <a:fld id="{88EB7D69-E06B-4E3C-A1A1-D0C71B889D92}" type="slidenum">
              <a:rPr lang="de-DE" sz="700" b="1" strike="noStrike" spc="-1">
                <a:solidFill>
                  <a:srgbClr val="000000"/>
                </a:solidFill>
                <a:latin typeface="Arial"/>
              </a:rPr>
              <a:t>‹#›</a:t>
            </a:fld>
            <a:endParaRPr lang="en-US" sz="700" b="0" strike="noStrike" spc="-1">
              <a:latin typeface="Calibri"/>
            </a:endParaRPr>
          </a:p>
        </p:txBody>
      </p:sp>
      <p:sp>
        <p:nvSpPr>
          <p:cNvPr id="46" name="PlaceHolder 5"/>
          <p:cNvSpPr>
            <a:spLocks noGrp="1"/>
          </p:cNvSpPr>
          <p:nvPr>
            <p:ph type="dt"/>
          </p:nvPr>
        </p:nvSpPr>
        <p:spPr>
          <a:xfrm>
            <a:off x="1403280" y="6453360"/>
            <a:ext cx="936360" cy="215640"/>
          </a:xfrm>
          <a:prstGeom prst="rect">
            <a:avLst/>
          </a:prstGeom>
        </p:spPr>
        <p:txBody>
          <a:bodyPr lIns="0" tIns="0" rIns="0" bIns="54000" anchor="b">
            <a:noAutofit/>
          </a:bodyPr>
          <a:lstStyle/>
          <a:p>
            <a:pPr>
              <a:lnSpc>
                <a:spcPct val="100000"/>
              </a:lnSpc>
            </a:pPr>
            <a:r>
              <a:rPr lang="de-DE" sz="700" b="1" strike="noStrike" spc="-1">
                <a:solidFill>
                  <a:srgbClr val="000000"/>
                </a:solidFill>
                <a:latin typeface="Arial"/>
              </a:rPr>
              <a:t>TT.MM.JJJJ</a:t>
            </a:r>
            <a:endParaRPr lang="en-US" sz="700" b="0" strike="noStrike" spc="-1">
              <a:latin typeface="Calibri"/>
            </a:endParaRPr>
          </a:p>
        </p:txBody>
      </p:sp>
      <p:sp>
        <p:nvSpPr>
          <p:cNvPr id="47" name="PlaceHolder 6"/>
          <p:cNvSpPr>
            <a:spLocks noGrp="1"/>
          </p:cNvSpPr>
          <p:nvPr>
            <p:ph type="body"/>
          </p:nvPr>
        </p:nvSpPr>
        <p:spPr>
          <a:xfrm>
            <a:off x="324000" y="404640"/>
            <a:ext cx="6335280" cy="5687640"/>
          </a:xfrm>
          <a:prstGeom prst="rect">
            <a:avLst/>
          </a:prstGeom>
        </p:spPr>
        <p:txBody>
          <a:bodyPr lIns="0" tIns="0" rIns="0" bIns="0">
            <a:noAutofit/>
          </a:bodyPr>
          <a:lstStyle/>
          <a:p>
            <a:pPr>
              <a:lnSpc>
                <a:spcPct val="95000"/>
              </a:lnSpc>
              <a:tabLst>
                <a:tab pos="0" algn="l"/>
              </a:tabLst>
            </a:pPr>
            <a:r>
              <a:rPr lang="de-DE" sz="3500" b="1" u="sng" strike="noStrike" spc="-1">
                <a:solidFill>
                  <a:srgbClr val="000000"/>
                </a:solidFill>
                <a:uFill>
                  <a:solidFill>
                    <a:srgbClr val="009AD1"/>
                  </a:solidFill>
                </a:uFill>
                <a:latin typeface="Arial"/>
              </a:rPr>
              <a:t>Mastertextformat bearbeiten</a:t>
            </a:r>
            <a:endParaRPr lang="de-DE" sz="3500" b="1" strike="noStrike" spc="-1">
              <a:solidFill>
                <a:srgbClr val="009AD1"/>
              </a:solidFill>
              <a:latin typeface="Arial"/>
            </a:endParaRPr>
          </a:p>
          <a:p>
            <a:pPr>
              <a:lnSpc>
                <a:spcPct val="100000"/>
              </a:lnSpc>
              <a:spcBef>
                <a:spcPts val="3501"/>
              </a:spcBef>
              <a:tabLst>
                <a:tab pos="0" algn="l"/>
              </a:tabLst>
            </a:pPr>
            <a:r>
              <a:rPr lang="de-DE" sz="2000" b="1" strike="noStrike" spc="-1">
                <a:solidFill>
                  <a:srgbClr val="009AD1"/>
                </a:solidFill>
                <a:latin typeface="Arial"/>
              </a:rPr>
              <a:t>Zweite Ebene</a:t>
            </a:r>
          </a:p>
          <a:p>
            <a:pPr>
              <a:lnSpc>
                <a:spcPct val="100000"/>
              </a:lnSpc>
              <a:tabLst>
                <a:tab pos="0" algn="l"/>
              </a:tabLst>
            </a:pPr>
            <a:r>
              <a:rPr lang="de-DE" sz="1600" b="0" strike="noStrike" spc="-1">
                <a:solidFill>
                  <a:srgbClr val="000000"/>
                </a:solidFill>
                <a:latin typeface="Arial"/>
              </a:rPr>
              <a:t>Dritte Ebene</a:t>
            </a:r>
            <a:endParaRPr lang="de-DE" sz="1600" b="1" strike="noStrike" spc="-1">
              <a:solidFill>
                <a:srgbClr val="009AD1"/>
              </a:solidFill>
              <a:latin typeface="Arial"/>
            </a:endParaRPr>
          </a:p>
        </p:txBody>
      </p:sp>
      <p:sp>
        <p:nvSpPr>
          <p:cNvPr id="48" name="PlaceHolder 7"/>
          <p:cNvSpPr>
            <a:spLocks noGrp="1"/>
          </p:cNvSpPr>
          <p:nvPr>
            <p:ph type="title"/>
          </p:nvPr>
        </p:nvSpPr>
        <p:spPr>
          <a:xfrm>
            <a:off x="457200" y="273600"/>
            <a:ext cx="8229240" cy="1144800"/>
          </a:xfrm>
          <a:prstGeom prst="rect">
            <a:avLst/>
          </a:prstGeom>
        </p:spPr>
        <p:txBody>
          <a:bodyPr lIns="0" tIns="0" rIns="0" bIns="0" anchor="ctr">
            <a:noAutofit/>
          </a:bodyPr>
          <a:lstStyle/>
          <a:p>
            <a:r>
              <a:rPr lang="de-DE" sz="1800" b="0" strike="noStrike" spc="-1">
                <a:solidFill>
                  <a:srgbClr val="000000"/>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Line 1"/>
          <p:cNvSpPr/>
          <p:nvPr/>
        </p:nvSpPr>
        <p:spPr>
          <a:xfrm>
            <a:off x="323640" y="6408360"/>
            <a:ext cx="8496720" cy="0"/>
          </a:xfrm>
          <a:prstGeom prst="line">
            <a:avLst/>
          </a:prstGeom>
          <a:ln w="12600">
            <a:solidFill>
              <a:srgbClr val="0096CC"/>
            </a:solidFill>
            <a:round/>
          </a:ln>
        </p:spPr>
        <p:style>
          <a:lnRef idx="1">
            <a:schemeClr val="accent1"/>
          </a:lnRef>
          <a:fillRef idx="0">
            <a:schemeClr val="accent1"/>
          </a:fillRef>
          <a:effectRef idx="0">
            <a:schemeClr val="accent1"/>
          </a:effectRef>
          <a:fontRef idx="minor"/>
        </p:style>
      </p:sp>
      <p:sp>
        <p:nvSpPr>
          <p:cNvPr id="86" name="CustomShape 2"/>
          <p:cNvSpPr/>
          <p:nvPr/>
        </p:nvSpPr>
        <p:spPr>
          <a:xfrm>
            <a:off x="5724360" y="6453360"/>
            <a:ext cx="3095640" cy="21564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gn="r">
              <a:lnSpc>
                <a:spcPct val="100000"/>
              </a:lnSpc>
            </a:pPr>
            <a:r>
              <a:rPr lang="de-DE" sz="700" b="1" strike="noStrike" spc="-1">
                <a:solidFill>
                  <a:srgbClr val="000000"/>
                </a:solidFill>
                <a:latin typeface="Arial"/>
              </a:rPr>
              <a:t>Universität Konstanz</a:t>
            </a:r>
            <a:endParaRPr lang="en-US" sz="700" b="0" strike="noStrike" spc="-1">
              <a:latin typeface="Calibri"/>
            </a:endParaRPr>
          </a:p>
        </p:txBody>
      </p:sp>
      <p:sp>
        <p:nvSpPr>
          <p:cNvPr id="87" name="PlaceHolder 3"/>
          <p:cNvSpPr>
            <a:spLocks noGrp="1"/>
          </p:cNvSpPr>
          <p:nvPr>
            <p:ph type="title"/>
          </p:nvPr>
        </p:nvSpPr>
        <p:spPr>
          <a:xfrm>
            <a:off x="324000" y="404640"/>
            <a:ext cx="6335280" cy="791640"/>
          </a:xfrm>
          <a:prstGeom prst="rect">
            <a:avLst/>
          </a:prstGeom>
        </p:spPr>
        <p:txBody>
          <a:bodyPr lIns="0" tIns="0" rIns="0" bIns="0">
            <a:noAutofit/>
          </a:bodyPr>
          <a:lstStyle/>
          <a:p>
            <a:pPr>
              <a:lnSpc>
                <a:spcPct val="95000"/>
              </a:lnSpc>
            </a:pPr>
            <a:r>
              <a:rPr lang="de-DE" sz="2000" b="1" u="sng" strike="noStrike" spc="-1">
                <a:solidFill>
                  <a:srgbClr val="000000"/>
                </a:solidFill>
                <a:uFill>
                  <a:solidFill>
                    <a:srgbClr val="009AD1"/>
                  </a:solidFill>
                </a:uFill>
                <a:latin typeface="Arial"/>
              </a:rPr>
              <a:t>Mastertitelformat bearbeiten</a:t>
            </a:r>
            <a:endParaRPr lang="de-DE" sz="2000" b="0" strike="noStrike" spc="-1">
              <a:solidFill>
                <a:srgbClr val="000000"/>
              </a:solidFill>
              <a:latin typeface="Arial"/>
            </a:endParaRPr>
          </a:p>
        </p:txBody>
      </p:sp>
      <p:sp>
        <p:nvSpPr>
          <p:cNvPr id="88" name="PlaceHolder 4"/>
          <p:cNvSpPr>
            <a:spLocks noGrp="1"/>
          </p:cNvSpPr>
          <p:nvPr>
            <p:ph type="body"/>
          </p:nvPr>
        </p:nvSpPr>
        <p:spPr>
          <a:xfrm>
            <a:off x="324000" y="1989000"/>
            <a:ext cx="6335280" cy="4103640"/>
          </a:xfrm>
          <a:prstGeom prst="rect">
            <a:avLst/>
          </a:prstGeom>
        </p:spPr>
        <p:txBody>
          <a:bodyPr lIns="0" tIns="0" rIns="0" bIns="0">
            <a:noAutofit/>
          </a:bodyPr>
          <a:lstStyle/>
          <a:p>
            <a:pPr>
              <a:lnSpc>
                <a:spcPct val="110000"/>
              </a:lnSpc>
              <a:tabLst>
                <a:tab pos="0" algn="l"/>
              </a:tabLst>
            </a:pPr>
            <a:r>
              <a:rPr lang="de-DE" sz="1600" b="1" strike="noStrike" spc="-1">
                <a:solidFill>
                  <a:srgbClr val="009AD1"/>
                </a:solidFill>
                <a:latin typeface="Arial"/>
              </a:rPr>
              <a:t>Textmasterformate durch Klicken bearbeiten</a:t>
            </a:r>
          </a:p>
          <a:p>
            <a:pPr>
              <a:lnSpc>
                <a:spcPct val="110000"/>
              </a:lnSpc>
              <a:tabLst>
                <a:tab pos="0" algn="l"/>
              </a:tabLst>
            </a:pPr>
            <a:r>
              <a:rPr lang="de-DE" sz="1600" b="0" strike="noStrike" spc="-1">
                <a:solidFill>
                  <a:srgbClr val="000000"/>
                </a:solidFill>
                <a:latin typeface="Arial"/>
              </a:rPr>
              <a:t>Zweite Ebene</a:t>
            </a:r>
            <a:endParaRPr lang="de-DE" sz="1600" b="1" strike="noStrike" spc="-1">
              <a:solidFill>
                <a:srgbClr val="009AD1"/>
              </a:solidFill>
              <a:latin typeface="Arial"/>
            </a:endParaRPr>
          </a:p>
          <a:p>
            <a:pPr marL="324000" lvl="2" indent="-323640">
              <a:lnSpc>
                <a:spcPct val="110000"/>
              </a:lnSpc>
              <a:buClr>
                <a:srgbClr val="009AD1"/>
              </a:buClr>
              <a:buFont typeface="Arial"/>
              <a:buChar char="−"/>
              <a:tabLst>
                <a:tab pos="0" algn="l"/>
              </a:tabLst>
            </a:pPr>
            <a:r>
              <a:rPr lang="de-DE" sz="1600" b="0" strike="noStrike" spc="-1">
                <a:solidFill>
                  <a:srgbClr val="000000"/>
                </a:solidFill>
                <a:latin typeface="Arial"/>
              </a:rPr>
              <a:t>Dritte Ebene</a:t>
            </a:r>
          </a:p>
          <a:p>
            <a:pPr marL="774000" lvl="3" indent="-323640">
              <a:lnSpc>
                <a:spcPct val="110000"/>
              </a:lnSpc>
              <a:buClr>
                <a:srgbClr val="009AD1"/>
              </a:buClr>
              <a:buFont typeface="Arial"/>
              <a:buChar char="−"/>
              <a:tabLst>
                <a:tab pos="0" algn="l"/>
              </a:tabLst>
            </a:pPr>
            <a:r>
              <a:rPr lang="de-DE" sz="1600" b="0" strike="noStrike" spc="-1">
                <a:solidFill>
                  <a:srgbClr val="000000"/>
                </a:solidFill>
                <a:latin typeface="Arial"/>
              </a:rPr>
              <a:t>Vierte Ebene</a:t>
            </a:r>
          </a:p>
          <a:p>
            <a:pPr marL="774000" lvl="4" indent="-323640">
              <a:lnSpc>
                <a:spcPct val="110000"/>
              </a:lnSpc>
              <a:buClr>
                <a:srgbClr val="000000"/>
              </a:buClr>
              <a:buFont typeface="Arial"/>
              <a:buAutoNum type="arabicPeriod"/>
              <a:tabLst>
                <a:tab pos="0" algn="l"/>
              </a:tabLst>
            </a:pPr>
            <a:r>
              <a:rPr lang="de-DE" sz="1600" b="0" strike="noStrike" spc="-1">
                <a:solidFill>
                  <a:srgbClr val="000000"/>
                </a:solidFill>
                <a:latin typeface="Arial"/>
              </a:rPr>
              <a:t>Fünfte Ebene</a:t>
            </a:r>
          </a:p>
        </p:txBody>
      </p:sp>
      <p:sp>
        <p:nvSpPr>
          <p:cNvPr id="89" name="PlaceHolder 5"/>
          <p:cNvSpPr>
            <a:spLocks noGrp="1"/>
          </p:cNvSpPr>
          <p:nvPr>
            <p:ph type="ftr"/>
          </p:nvPr>
        </p:nvSpPr>
        <p:spPr>
          <a:xfrm>
            <a:off x="2484360" y="6453360"/>
            <a:ext cx="3095280" cy="215640"/>
          </a:xfrm>
          <a:prstGeom prst="rect">
            <a:avLst/>
          </a:prstGeom>
        </p:spPr>
        <p:txBody>
          <a:bodyPr lIns="0" tIns="0" rIns="0" bIns="54000" anchor="b">
            <a:noAutofit/>
          </a:bodyPr>
          <a:lstStyle/>
          <a:p>
            <a:pPr>
              <a:lnSpc>
                <a:spcPct val="100000"/>
              </a:lnSpc>
            </a:pPr>
            <a:r>
              <a:rPr lang="de-DE" sz="700" b="1" strike="noStrike" spc="-1">
                <a:solidFill>
                  <a:srgbClr val="000000"/>
                </a:solidFill>
                <a:latin typeface="Arial"/>
              </a:rPr>
              <a:t>Titel der Präsentation [Einfügen über Kopf- und Fußzeile]</a:t>
            </a:r>
            <a:endParaRPr lang="en-US" sz="700" b="0" strike="noStrike" spc="-1">
              <a:latin typeface="Calibri"/>
            </a:endParaRPr>
          </a:p>
        </p:txBody>
      </p:sp>
      <p:sp>
        <p:nvSpPr>
          <p:cNvPr id="90" name="PlaceHolder 6"/>
          <p:cNvSpPr>
            <a:spLocks noGrp="1"/>
          </p:cNvSpPr>
          <p:nvPr>
            <p:ph type="sldNum"/>
          </p:nvPr>
        </p:nvSpPr>
        <p:spPr>
          <a:xfrm>
            <a:off x="324000" y="6453360"/>
            <a:ext cx="934560" cy="215640"/>
          </a:xfrm>
          <a:prstGeom prst="rect">
            <a:avLst/>
          </a:prstGeom>
        </p:spPr>
        <p:txBody>
          <a:bodyPr lIns="0" tIns="0" rIns="0" bIns="54000" anchor="b">
            <a:noAutofit/>
          </a:bodyPr>
          <a:lstStyle/>
          <a:p>
            <a:pPr>
              <a:lnSpc>
                <a:spcPct val="100000"/>
              </a:lnSpc>
            </a:pPr>
            <a:fld id="{ACE5CBED-EECB-4230-80DB-DCC4AF9D0CA3}" type="slidenum">
              <a:rPr lang="de-DE" sz="700" b="1" strike="noStrike" spc="-1">
                <a:solidFill>
                  <a:srgbClr val="000000"/>
                </a:solidFill>
                <a:latin typeface="Arial"/>
              </a:rPr>
              <a:t>‹#›</a:t>
            </a:fld>
            <a:endParaRPr lang="en-US" sz="700" b="0" strike="noStrike" spc="-1">
              <a:latin typeface="Calibri"/>
            </a:endParaRPr>
          </a:p>
        </p:txBody>
      </p:sp>
      <p:sp>
        <p:nvSpPr>
          <p:cNvPr id="91" name="PlaceHolder 7"/>
          <p:cNvSpPr>
            <a:spLocks noGrp="1"/>
          </p:cNvSpPr>
          <p:nvPr>
            <p:ph type="dt"/>
          </p:nvPr>
        </p:nvSpPr>
        <p:spPr>
          <a:xfrm>
            <a:off x="1403280" y="6453360"/>
            <a:ext cx="936360" cy="215640"/>
          </a:xfrm>
          <a:prstGeom prst="rect">
            <a:avLst/>
          </a:prstGeom>
        </p:spPr>
        <p:txBody>
          <a:bodyPr lIns="0" tIns="0" rIns="0" bIns="54000" anchor="b">
            <a:noAutofit/>
          </a:bodyPr>
          <a:lstStyle/>
          <a:p>
            <a:pPr>
              <a:lnSpc>
                <a:spcPct val="100000"/>
              </a:lnSpc>
            </a:pPr>
            <a:r>
              <a:rPr lang="de-DE" sz="700" b="1" strike="noStrike" spc="-1">
                <a:solidFill>
                  <a:srgbClr val="000000"/>
                </a:solidFill>
                <a:latin typeface="Arial"/>
              </a:rPr>
              <a:t>TT.MM.JJJJ</a:t>
            </a:r>
            <a:endParaRPr lang="en-US" sz="7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 name="Line 1"/>
          <p:cNvSpPr/>
          <p:nvPr/>
        </p:nvSpPr>
        <p:spPr>
          <a:xfrm>
            <a:off x="323640" y="6408360"/>
            <a:ext cx="8496720" cy="0"/>
          </a:xfrm>
          <a:prstGeom prst="line">
            <a:avLst/>
          </a:prstGeom>
          <a:ln w="12600">
            <a:solidFill>
              <a:srgbClr val="0096CC"/>
            </a:solidFill>
            <a:round/>
          </a:ln>
        </p:spPr>
        <p:style>
          <a:lnRef idx="1">
            <a:schemeClr val="accent1"/>
          </a:lnRef>
          <a:fillRef idx="0">
            <a:schemeClr val="accent1"/>
          </a:fillRef>
          <a:effectRef idx="0">
            <a:schemeClr val="accent1"/>
          </a:effectRef>
          <a:fontRef idx="minor"/>
        </p:style>
      </p:sp>
      <p:sp>
        <p:nvSpPr>
          <p:cNvPr id="129" name="CustomShape 2"/>
          <p:cNvSpPr/>
          <p:nvPr/>
        </p:nvSpPr>
        <p:spPr>
          <a:xfrm>
            <a:off x="5724360" y="6453360"/>
            <a:ext cx="3095640" cy="21564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gn="r">
              <a:lnSpc>
                <a:spcPct val="100000"/>
              </a:lnSpc>
            </a:pPr>
            <a:r>
              <a:rPr lang="de-DE" sz="700" b="1" strike="noStrike" spc="-1">
                <a:solidFill>
                  <a:srgbClr val="000000"/>
                </a:solidFill>
                <a:latin typeface="Arial"/>
              </a:rPr>
              <a:t>Universität Konstanz</a:t>
            </a:r>
            <a:endParaRPr lang="en-US" sz="700" b="0" strike="noStrike" spc="-1">
              <a:latin typeface="Calibri"/>
            </a:endParaRPr>
          </a:p>
        </p:txBody>
      </p:sp>
      <p:sp>
        <p:nvSpPr>
          <p:cNvPr id="130" name="PlaceHolder 3"/>
          <p:cNvSpPr>
            <a:spLocks noGrp="1"/>
          </p:cNvSpPr>
          <p:nvPr>
            <p:ph type="title"/>
          </p:nvPr>
        </p:nvSpPr>
        <p:spPr>
          <a:xfrm>
            <a:off x="324000" y="404640"/>
            <a:ext cx="6335280" cy="1223640"/>
          </a:xfrm>
          <a:prstGeom prst="rect">
            <a:avLst/>
          </a:prstGeom>
        </p:spPr>
        <p:txBody>
          <a:bodyPr lIns="0" tIns="0" rIns="0" bIns="0">
            <a:normAutofit/>
          </a:bodyPr>
          <a:lstStyle/>
          <a:p>
            <a:pPr>
              <a:lnSpc>
                <a:spcPct val="95000"/>
              </a:lnSpc>
            </a:pPr>
            <a:r>
              <a:rPr lang="de-DE" sz="3500" b="1" u="sng" strike="noStrike" spc="-1">
                <a:solidFill>
                  <a:srgbClr val="000000"/>
                </a:solidFill>
                <a:uFill>
                  <a:solidFill>
                    <a:srgbClr val="009AD1"/>
                  </a:solidFill>
                </a:uFill>
                <a:latin typeface="Arial"/>
              </a:rPr>
              <a:t>Mastertitelformat bearbeiten</a:t>
            </a:r>
            <a:endParaRPr lang="de-DE" sz="3500" b="0" strike="noStrike" spc="-1">
              <a:solidFill>
                <a:srgbClr val="000000"/>
              </a:solidFill>
              <a:latin typeface="Arial"/>
            </a:endParaRPr>
          </a:p>
        </p:txBody>
      </p:sp>
      <p:sp>
        <p:nvSpPr>
          <p:cNvPr id="131" name="PlaceHolder 4"/>
          <p:cNvSpPr>
            <a:spLocks noGrp="1"/>
          </p:cNvSpPr>
          <p:nvPr>
            <p:ph type="body"/>
          </p:nvPr>
        </p:nvSpPr>
        <p:spPr>
          <a:xfrm>
            <a:off x="324000" y="1989000"/>
            <a:ext cx="6335280" cy="4103640"/>
          </a:xfrm>
          <a:prstGeom prst="rect">
            <a:avLst/>
          </a:prstGeom>
        </p:spPr>
        <p:txBody>
          <a:bodyPr lIns="0" tIns="0" rIns="0" bIns="0">
            <a:noAutofit/>
          </a:bodyPr>
          <a:lstStyle/>
          <a:p>
            <a:pPr>
              <a:lnSpc>
                <a:spcPct val="110000"/>
              </a:lnSpc>
              <a:tabLst>
                <a:tab pos="0" algn="l"/>
              </a:tabLst>
            </a:pPr>
            <a:r>
              <a:rPr lang="de-DE" sz="1600" b="1" strike="noStrike" spc="-1">
                <a:solidFill>
                  <a:srgbClr val="009AD1"/>
                </a:solidFill>
                <a:latin typeface="Arial"/>
              </a:rPr>
              <a:t>Textmasterformate durch Klicken bearbeiten</a:t>
            </a:r>
          </a:p>
          <a:p>
            <a:pPr>
              <a:lnSpc>
                <a:spcPct val="110000"/>
              </a:lnSpc>
              <a:tabLst>
                <a:tab pos="0" algn="l"/>
              </a:tabLst>
            </a:pPr>
            <a:r>
              <a:rPr lang="de-DE" sz="1600" b="0" strike="noStrike" spc="-1">
                <a:solidFill>
                  <a:srgbClr val="000000"/>
                </a:solidFill>
                <a:latin typeface="Arial"/>
              </a:rPr>
              <a:t>Zweite Ebene</a:t>
            </a:r>
            <a:endParaRPr lang="de-DE" sz="1600" b="1" strike="noStrike" spc="-1">
              <a:solidFill>
                <a:srgbClr val="009AD1"/>
              </a:solidFill>
              <a:latin typeface="Arial"/>
            </a:endParaRPr>
          </a:p>
          <a:p>
            <a:pPr marL="324000" lvl="2" indent="-323640">
              <a:lnSpc>
                <a:spcPct val="110000"/>
              </a:lnSpc>
              <a:buClr>
                <a:srgbClr val="009AD1"/>
              </a:buClr>
              <a:buFont typeface="Arial"/>
              <a:buChar char="−"/>
              <a:tabLst>
                <a:tab pos="0" algn="l"/>
              </a:tabLst>
            </a:pPr>
            <a:r>
              <a:rPr lang="de-DE" sz="1600" b="0" strike="noStrike" spc="-1">
                <a:solidFill>
                  <a:srgbClr val="000000"/>
                </a:solidFill>
                <a:latin typeface="Arial"/>
              </a:rPr>
              <a:t>Dritte Ebene</a:t>
            </a:r>
          </a:p>
          <a:p>
            <a:pPr marL="774000" lvl="3" indent="-323640">
              <a:lnSpc>
                <a:spcPct val="110000"/>
              </a:lnSpc>
              <a:buClr>
                <a:srgbClr val="009AD1"/>
              </a:buClr>
              <a:buFont typeface="Arial"/>
              <a:buChar char="−"/>
              <a:tabLst>
                <a:tab pos="0" algn="l"/>
              </a:tabLst>
            </a:pPr>
            <a:r>
              <a:rPr lang="de-DE" sz="1600" b="0" strike="noStrike" spc="-1">
                <a:solidFill>
                  <a:srgbClr val="000000"/>
                </a:solidFill>
                <a:latin typeface="Arial"/>
              </a:rPr>
              <a:t>Vierte Ebene</a:t>
            </a:r>
          </a:p>
          <a:p>
            <a:pPr marL="774000" lvl="4" indent="-323640">
              <a:lnSpc>
                <a:spcPct val="110000"/>
              </a:lnSpc>
              <a:buClr>
                <a:srgbClr val="000000"/>
              </a:buClr>
              <a:buFont typeface="Arial"/>
              <a:buAutoNum type="arabicPeriod"/>
              <a:tabLst>
                <a:tab pos="0" algn="l"/>
              </a:tabLst>
            </a:pPr>
            <a:r>
              <a:rPr lang="de-DE" sz="1600" b="0" strike="noStrike" spc="-1">
                <a:solidFill>
                  <a:srgbClr val="000000"/>
                </a:solidFill>
                <a:latin typeface="Arial"/>
              </a:rPr>
              <a:t>Fünfte Ebene</a:t>
            </a:r>
          </a:p>
        </p:txBody>
      </p:sp>
      <p:sp>
        <p:nvSpPr>
          <p:cNvPr id="132" name="PlaceHolder 5"/>
          <p:cNvSpPr>
            <a:spLocks noGrp="1"/>
          </p:cNvSpPr>
          <p:nvPr>
            <p:ph type="ftr"/>
          </p:nvPr>
        </p:nvSpPr>
        <p:spPr>
          <a:xfrm>
            <a:off x="2484360" y="6453360"/>
            <a:ext cx="3095280" cy="215640"/>
          </a:xfrm>
          <a:prstGeom prst="rect">
            <a:avLst/>
          </a:prstGeom>
        </p:spPr>
        <p:txBody>
          <a:bodyPr lIns="0" tIns="0" rIns="0" bIns="54000" anchor="b">
            <a:noAutofit/>
          </a:bodyPr>
          <a:lstStyle/>
          <a:p>
            <a:pPr>
              <a:lnSpc>
                <a:spcPct val="100000"/>
              </a:lnSpc>
            </a:pPr>
            <a:r>
              <a:rPr lang="de-DE" sz="700" b="1" strike="noStrike" spc="-1">
                <a:solidFill>
                  <a:srgbClr val="000000"/>
                </a:solidFill>
                <a:latin typeface="Arial"/>
              </a:rPr>
              <a:t>Titel der Präsentation [Einfügen über Kopf- und Fußzeile]</a:t>
            </a:r>
            <a:endParaRPr lang="en-US" sz="700" b="0" strike="noStrike" spc="-1">
              <a:latin typeface="Calibri"/>
            </a:endParaRPr>
          </a:p>
        </p:txBody>
      </p:sp>
      <p:sp>
        <p:nvSpPr>
          <p:cNvPr id="133" name="PlaceHolder 6"/>
          <p:cNvSpPr>
            <a:spLocks noGrp="1"/>
          </p:cNvSpPr>
          <p:nvPr>
            <p:ph type="sldNum"/>
          </p:nvPr>
        </p:nvSpPr>
        <p:spPr>
          <a:xfrm>
            <a:off x="324000" y="6453360"/>
            <a:ext cx="934560" cy="215640"/>
          </a:xfrm>
          <a:prstGeom prst="rect">
            <a:avLst/>
          </a:prstGeom>
        </p:spPr>
        <p:txBody>
          <a:bodyPr lIns="0" tIns="0" rIns="0" bIns="54000" anchor="b">
            <a:noAutofit/>
          </a:bodyPr>
          <a:lstStyle/>
          <a:p>
            <a:pPr>
              <a:lnSpc>
                <a:spcPct val="100000"/>
              </a:lnSpc>
            </a:pPr>
            <a:fld id="{5A6DB19D-9403-4A52-94B6-16BF9B687A71}" type="slidenum">
              <a:rPr lang="de-DE" sz="700" b="1" strike="noStrike" spc="-1">
                <a:solidFill>
                  <a:srgbClr val="000000"/>
                </a:solidFill>
                <a:latin typeface="Arial"/>
              </a:rPr>
              <a:t>‹#›</a:t>
            </a:fld>
            <a:endParaRPr lang="en-US" sz="700" b="0" strike="noStrike" spc="-1">
              <a:latin typeface="Calibri"/>
            </a:endParaRPr>
          </a:p>
        </p:txBody>
      </p:sp>
      <p:sp>
        <p:nvSpPr>
          <p:cNvPr id="134" name="PlaceHolder 7"/>
          <p:cNvSpPr>
            <a:spLocks noGrp="1"/>
          </p:cNvSpPr>
          <p:nvPr>
            <p:ph type="dt"/>
          </p:nvPr>
        </p:nvSpPr>
        <p:spPr>
          <a:xfrm>
            <a:off x="1403280" y="6453360"/>
            <a:ext cx="936360" cy="215640"/>
          </a:xfrm>
          <a:prstGeom prst="rect">
            <a:avLst/>
          </a:prstGeom>
        </p:spPr>
        <p:txBody>
          <a:bodyPr lIns="0" tIns="0" rIns="0" bIns="54000" anchor="b">
            <a:noAutofit/>
          </a:bodyPr>
          <a:lstStyle/>
          <a:p>
            <a:pPr>
              <a:lnSpc>
                <a:spcPct val="100000"/>
              </a:lnSpc>
            </a:pPr>
            <a:r>
              <a:rPr lang="de-DE" sz="700" b="1" strike="noStrike" spc="-1">
                <a:solidFill>
                  <a:srgbClr val="000000"/>
                </a:solidFill>
                <a:latin typeface="Arial"/>
              </a:rPr>
              <a:t>TT.MM.JJJJ</a:t>
            </a:r>
            <a:endParaRPr lang="en-US" sz="7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 name="Line 1"/>
          <p:cNvSpPr/>
          <p:nvPr/>
        </p:nvSpPr>
        <p:spPr>
          <a:xfrm>
            <a:off x="323640" y="6408360"/>
            <a:ext cx="8496720" cy="0"/>
          </a:xfrm>
          <a:prstGeom prst="line">
            <a:avLst/>
          </a:prstGeom>
          <a:ln w="12600">
            <a:solidFill>
              <a:srgbClr val="0096CC"/>
            </a:solidFill>
            <a:round/>
          </a:ln>
        </p:spPr>
        <p:style>
          <a:lnRef idx="1">
            <a:schemeClr val="accent1"/>
          </a:lnRef>
          <a:fillRef idx="0">
            <a:schemeClr val="accent1"/>
          </a:fillRef>
          <a:effectRef idx="0">
            <a:schemeClr val="accent1"/>
          </a:effectRef>
          <a:fontRef idx="minor"/>
        </p:style>
      </p:sp>
      <p:sp>
        <p:nvSpPr>
          <p:cNvPr id="215" name="CustomShape 2"/>
          <p:cNvSpPr/>
          <p:nvPr/>
        </p:nvSpPr>
        <p:spPr>
          <a:xfrm>
            <a:off x="5724360" y="6453360"/>
            <a:ext cx="3095640" cy="21564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gn="r">
              <a:lnSpc>
                <a:spcPct val="100000"/>
              </a:lnSpc>
            </a:pPr>
            <a:r>
              <a:rPr lang="de-DE" sz="700" b="1" strike="noStrike" spc="-1">
                <a:solidFill>
                  <a:srgbClr val="000000"/>
                </a:solidFill>
                <a:latin typeface="Arial"/>
              </a:rPr>
              <a:t>Universität Konstanz</a:t>
            </a:r>
            <a:endParaRPr lang="en-US" sz="700" b="0" strike="noStrike" spc="-1">
              <a:latin typeface="Calibri"/>
            </a:endParaRPr>
          </a:p>
        </p:txBody>
      </p:sp>
      <p:sp>
        <p:nvSpPr>
          <p:cNvPr id="216" name="PlaceHolder 3"/>
          <p:cNvSpPr>
            <a:spLocks noGrp="1"/>
          </p:cNvSpPr>
          <p:nvPr>
            <p:ph type="title"/>
          </p:nvPr>
        </p:nvSpPr>
        <p:spPr>
          <a:xfrm>
            <a:off x="324000" y="404640"/>
            <a:ext cx="6335280" cy="791640"/>
          </a:xfrm>
          <a:prstGeom prst="rect">
            <a:avLst/>
          </a:prstGeom>
        </p:spPr>
        <p:txBody>
          <a:bodyPr lIns="0" tIns="0" rIns="0" bIns="0">
            <a:noAutofit/>
          </a:bodyPr>
          <a:lstStyle/>
          <a:p>
            <a:pPr>
              <a:lnSpc>
                <a:spcPct val="95000"/>
              </a:lnSpc>
            </a:pPr>
            <a:r>
              <a:rPr lang="de-DE" sz="2000" b="1" u="sng" strike="noStrike" spc="-1">
                <a:solidFill>
                  <a:srgbClr val="000000"/>
                </a:solidFill>
                <a:uFill>
                  <a:solidFill>
                    <a:srgbClr val="009AD1"/>
                  </a:solidFill>
                </a:uFill>
                <a:latin typeface="Arial"/>
              </a:rPr>
              <a:t>Mastertitelformat bearbeiten</a:t>
            </a:r>
            <a:endParaRPr lang="de-DE" sz="2000" b="0" strike="noStrike" spc="-1">
              <a:solidFill>
                <a:srgbClr val="000000"/>
              </a:solidFill>
              <a:latin typeface="Arial"/>
            </a:endParaRPr>
          </a:p>
        </p:txBody>
      </p:sp>
      <p:sp>
        <p:nvSpPr>
          <p:cNvPr id="217" name="PlaceHolder 4"/>
          <p:cNvSpPr>
            <a:spLocks noGrp="1"/>
          </p:cNvSpPr>
          <p:nvPr>
            <p:ph type="body"/>
          </p:nvPr>
        </p:nvSpPr>
        <p:spPr>
          <a:xfrm>
            <a:off x="324000" y="1989000"/>
            <a:ext cx="4176360" cy="4103280"/>
          </a:xfrm>
          <a:prstGeom prst="rect">
            <a:avLst/>
          </a:prstGeom>
        </p:spPr>
        <p:txBody>
          <a:bodyPr lIns="0" tIns="0" rIns="0" bIns="0">
            <a:noAutofit/>
          </a:bodyPr>
          <a:lstStyle/>
          <a:p>
            <a:pPr>
              <a:lnSpc>
                <a:spcPct val="110000"/>
              </a:lnSpc>
              <a:tabLst>
                <a:tab pos="0" algn="l"/>
              </a:tabLst>
            </a:pPr>
            <a:r>
              <a:rPr lang="de-DE" sz="1600" b="1" strike="noStrike" spc="-1">
                <a:solidFill>
                  <a:srgbClr val="009AD1"/>
                </a:solidFill>
                <a:latin typeface="Arial"/>
              </a:rPr>
              <a:t>Textmasterformate durch Klicken bearbeiten</a:t>
            </a:r>
          </a:p>
          <a:p>
            <a:pPr>
              <a:lnSpc>
                <a:spcPct val="110000"/>
              </a:lnSpc>
              <a:tabLst>
                <a:tab pos="0" algn="l"/>
              </a:tabLst>
            </a:pPr>
            <a:r>
              <a:rPr lang="de-DE" sz="1600" b="0" strike="noStrike" spc="-1">
                <a:solidFill>
                  <a:srgbClr val="000000"/>
                </a:solidFill>
                <a:latin typeface="Arial"/>
              </a:rPr>
              <a:t>Zweite Ebene</a:t>
            </a:r>
            <a:endParaRPr lang="de-DE" sz="1600" b="1" strike="noStrike" spc="-1">
              <a:solidFill>
                <a:srgbClr val="009AD1"/>
              </a:solidFill>
              <a:latin typeface="Arial"/>
            </a:endParaRPr>
          </a:p>
          <a:p>
            <a:pPr marL="324000" lvl="2" indent="-323640">
              <a:lnSpc>
                <a:spcPct val="110000"/>
              </a:lnSpc>
              <a:buClr>
                <a:srgbClr val="009AD1"/>
              </a:buClr>
              <a:buFont typeface="Arial"/>
              <a:buChar char="−"/>
              <a:tabLst>
                <a:tab pos="0" algn="l"/>
              </a:tabLst>
            </a:pPr>
            <a:r>
              <a:rPr lang="de-DE" sz="1600" b="0" strike="noStrike" spc="-1">
                <a:solidFill>
                  <a:srgbClr val="000000"/>
                </a:solidFill>
                <a:latin typeface="Arial"/>
              </a:rPr>
              <a:t>Dritte Ebene</a:t>
            </a:r>
          </a:p>
          <a:p>
            <a:pPr marL="774000" lvl="3" indent="-323640">
              <a:lnSpc>
                <a:spcPct val="110000"/>
              </a:lnSpc>
              <a:buClr>
                <a:srgbClr val="009AD1"/>
              </a:buClr>
              <a:buFont typeface="Arial"/>
              <a:buChar char="−"/>
              <a:tabLst>
                <a:tab pos="0" algn="l"/>
              </a:tabLst>
            </a:pPr>
            <a:r>
              <a:rPr lang="de-DE" sz="1600" b="0" strike="noStrike" spc="-1">
                <a:solidFill>
                  <a:srgbClr val="000000"/>
                </a:solidFill>
                <a:latin typeface="Arial"/>
              </a:rPr>
              <a:t>Vierte Ebene</a:t>
            </a:r>
          </a:p>
          <a:p>
            <a:pPr marL="774000" lvl="4" indent="-323640">
              <a:lnSpc>
                <a:spcPct val="110000"/>
              </a:lnSpc>
              <a:buClr>
                <a:srgbClr val="000000"/>
              </a:buClr>
              <a:buFont typeface="Arial"/>
              <a:buAutoNum type="arabicPeriod"/>
              <a:tabLst>
                <a:tab pos="0" algn="l"/>
              </a:tabLst>
            </a:pPr>
            <a:r>
              <a:rPr lang="de-DE" sz="1600" b="0" strike="noStrike" spc="-1">
                <a:solidFill>
                  <a:srgbClr val="000000"/>
                </a:solidFill>
                <a:latin typeface="Arial"/>
              </a:rPr>
              <a:t>Fünfte Ebene</a:t>
            </a:r>
          </a:p>
        </p:txBody>
      </p:sp>
      <p:sp>
        <p:nvSpPr>
          <p:cNvPr id="218" name="PlaceHolder 5"/>
          <p:cNvSpPr>
            <a:spLocks noGrp="1"/>
          </p:cNvSpPr>
          <p:nvPr>
            <p:ph type="body"/>
          </p:nvPr>
        </p:nvSpPr>
        <p:spPr>
          <a:xfrm>
            <a:off x="4643280" y="1989000"/>
            <a:ext cx="4176360" cy="4103280"/>
          </a:xfrm>
          <a:prstGeom prst="rect">
            <a:avLst/>
          </a:prstGeom>
        </p:spPr>
        <p:txBody>
          <a:bodyPr lIns="0" tIns="0" rIns="0" bIns="0">
            <a:noAutofit/>
          </a:bodyPr>
          <a:lstStyle/>
          <a:p>
            <a:pPr>
              <a:lnSpc>
                <a:spcPct val="110000"/>
              </a:lnSpc>
              <a:tabLst>
                <a:tab pos="0" algn="l"/>
              </a:tabLst>
            </a:pPr>
            <a:r>
              <a:rPr lang="de-DE" sz="1600" b="1" strike="noStrike" spc="-1">
                <a:solidFill>
                  <a:srgbClr val="009AD1"/>
                </a:solidFill>
                <a:latin typeface="Arial"/>
              </a:rPr>
              <a:t>Textmasterformate durch Klicken bearbeiten</a:t>
            </a:r>
          </a:p>
          <a:p>
            <a:pPr>
              <a:lnSpc>
                <a:spcPct val="110000"/>
              </a:lnSpc>
              <a:tabLst>
                <a:tab pos="0" algn="l"/>
              </a:tabLst>
            </a:pPr>
            <a:r>
              <a:rPr lang="de-DE" sz="1600" b="0" strike="noStrike" spc="-1">
                <a:solidFill>
                  <a:srgbClr val="000000"/>
                </a:solidFill>
                <a:latin typeface="Arial"/>
              </a:rPr>
              <a:t>Zweite Ebene</a:t>
            </a:r>
            <a:endParaRPr lang="de-DE" sz="1600" b="1" strike="noStrike" spc="-1">
              <a:solidFill>
                <a:srgbClr val="009AD1"/>
              </a:solidFill>
              <a:latin typeface="Arial"/>
            </a:endParaRPr>
          </a:p>
          <a:p>
            <a:pPr marL="324000" lvl="2" indent="-323640">
              <a:lnSpc>
                <a:spcPct val="110000"/>
              </a:lnSpc>
              <a:buClr>
                <a:srgbClr val="009AD1"/>
              </a:buClr>
              <a:buFont typeface="Arial"/>
              <a:buChar char="−"/>
              <a:tabLst>
                <a:tab pos="0" algn="l"/>
              </a:tabLst>
            </a:pPr>
            <a:r>
              <a:rPr lang="de-DE" sz="1600" b="0" strike="noStrike" spc="-1">
                <a:solidFill>
                  <a:srgbClr val="000000"/>
                </a:solidFill>
                <a:latin typeface="Arial"/>
              </a:rPr>
              <a:t>Dritte Ebene</a:t>
            </a:r>
          </a:p>
          <a:p>
            <a:pPr marL="774000" lvl="3" indent="-323640">
              <a:lnSpc>
                <a:spcPct val="110000"/>
              </a:lnSpc>
              <a:buClr>
                <a:srgbClr val="009AD1"/>
              </a:buClr>
              <a:buFont typeface="Arial"/>
              <a:buChar char="−"/>
              <a:tabLst>
                <a:tab pos="0" algn="l"/>
              </a:tabLst>
            </a:pPr>
            <a:r>
              <a:rPr lang="de-DE" sz="1600" b="0" strike="noStrike" spc="-1">
                <a:solidFill>
                  <a:srgbClr val="000000"/>
                </a:solidFill>
                <a:latin typeface="Arial"/>
              </a:rPr>
              <a:t>Vierte Ebene</a:t>
            </a:r>
          </a:p>
          <a:p>
            <a:pPr marL="774000" lvl="4" indent="-323640">
              <a:lnSpc>
                <a:spcPct val="110000"/>
              </a:lnSpc>
              <a:buClr>
                <a:srgbClr val="000000"/>
              </a:buClr>
              <a:buFont typeface="Arial"/>
              <a:buAutoNum type="arabicPeriod"/>
              <a:tabLst>
                <a:tab pos="0" algn="l"/>
              </a:tabLst>
            </a:pPr>
            <a:r>
              <a:rPr lang="de-DE" sz="1600" b="0" strike="noStrike" spc="-1">
                <a:solidFill>
                  <a:srgbClr val="000000"/>
                </a:solidFill>
                <a:latin typeface="Arial"/>
              </a:rPr>
              <a:t>Fünfte Ebene</a:t>
            </a:r>
          </a:p>
        </p:txBody>
      </p:sp>
      <p:sp>
        <p:nvSpPr>
          <p:cNvPr id="219" name="PlaceHolder 6"/>
          <p:cNvSpPr>
            <a:spLocks noGrp="1"/>
          </p:cNvSpPr>
          <p:nvPr>
            <p:ph type="ftr"/>
          </p:nvPr>
        </p:nvSpPr>
        <p:spPr>
          <a:xfrm>
            <a:off x="2484360" y="6453360"/>
            <a:ext cx="3095280" cy="215640"/>
          </a:xfrm>
          <a:prstGeom prst="rect">
            <a:avLst/>
          </a:prstGeom>
        </p:spPr>
        <p:txBody>
          <a:bodyPr lIns="0" tIns="0" rIns="0" bIns="54000" anchor="b">
            <a:noAutofit/>
          </a:bodyPr>
          <a:lstStyle/>
          <a:p>
            <a:pPr>
              <a:lnSpc>
                <a:spcPct val="100000"/>
              </a:lnSpc>
            </a:pPr>
            <a:r>
              <a:rPr lang="de-DE" sz="700" b="1" strike="noStrike" spc="-1">
                <a:solidFill>
                  <a:srgbClr val="000000"/>
                </a:solidFill>
                <a:latin typeface="Arial"/>
              </a:rPr>
              <a:t>Titel der Präsentation [Einfügen über Kopf- und Fußzeile]</a:t>
            </a:r>
            <a:endParaRPr lang="en-US" sz="700" b="0" strike="noStrike" spc="-1">
              <a:latin typeface="Calibri"/>
            </a:endParaRPr>
          </a:p>
        </p:txBody>
      </p:sp>
      <p:sp>
        <p:nvSpPr>
          <p:cNvPr id="220" name="PlaceHolder 7"/>
          <p:cNvSpPr>
            <a:spLocks noGrp="1"/>
          </p:cNvSpPr>
          <p:nvPr>
            <p:ph type="sldNum"/>
          </p:nvPr>
        </p:nvSpPr>
        <p:spPr>
          <a:xfrm>
            <a:off x="324000" y="6453360"/>
            <a:ext cx="934560" cy="215640"/>
          </a:xfrm>
          <a:prstGeom prst="rect">
            <a:avLst/>
          </a:prstGeom>
        </p:spPr>
        <p:txBody>
          <a:bodyPr lIns="0" tIns="0" rIns="0" bIns="54000" anchor="b">
            <a:noAutofit/>
          </a:bodyPr>
          <a:lstStyle/>
          <a:p>
            <a:pPr>
              <a:lnSpc>
                <a:spcPct val="100000"/>
              </a:lnSpc>
            </a:pPr>
            <a:fld id="{1464C2CE-E189-4F3D-B70C-A44A3A06A2B0}" type="slidenum">
              <a:rPr lang="de-DE" sz="700" b="1" strike="noStrike" spc="-1">
                <a:solidFill>
                  <a:srgbClr val="000000"/>
                </a:solidFill>
                <a:latin typeface="Arial"/>
              </a:rPr>
              <a:t>‹#›</a:t>
            </a:fld>
            <a:endParaRPr lang="en-US" sz="700" b="0" strike="noStrike" spc="-1">
              <a:latin typeface="Calibri"/>
            </a:endParaRPr>
          </a:p>
        </p:txBody>
      </p:sp>
      <p:sp>
        <p:nvSpPr>
          <p:cNvPr id="221" name="PlaceHolder 8"/>
          <p:cNvSpPr>
            <a:spLocks noGrp="1"/>
          </p:cNvSpPr>
          <p:nvPr>
            <p:ph type="dt"/>
          </p:nvPr>
        </p:nvSpPr>
        <p:spPr>
          <a:xfrm>
            <a:off x="1403280" y="6453360"/>
            <a:ext cx="936360" cy="215640"/>
          </a:xfrm>
          <a:prstGeom prst="rect">
            <a:avLst/>
          </a:prstGeom>
        </p:spPr>
        <p:txBody>
          <a:bodyPr lIns="0" tIns="0" rIns="0" bIns="54000" anchor="b">
            <a:noAutofit/>
          </a:bodyPr>
          <a:lstStyle/>
          <a:p>
            <a:pPr>
              <a:lnSpc>
                <a:spcPct val="100000"/>
              </a:lnSpc>
            </a:pPr>
            <a:r>
              <a:rPr lang="de-DE" sz="700" b="1" strike="noStrike" spc="-1">
                <a:solidFill>
                  <a:srgbClr val="000000"/>
                </a:solidFill>
                <a:latin typeface="Arial"/>
              </a:rPr>
              <a:t>TT.MM.JJJJ</a:t>
            </a:r>
            <a:endParaRPr lang="en-US" sz="700" b="0" strike="noStrike" spc="-1">
              <a:latin typeface="Calibri"/>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4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 name="Line 1"/>
          <p:cNvSpPr/>
          <p:nvPr/>
        </p:nvSpPr>
        <p:spPr>
          <a:xfrm>
            <a:off x="323640" y="6408360"/>
            <a:ext cx="8496720" cy="0"/>
          </a:xfrm>
          <a:prstGeom prst="line">
            <a:avLst/>
          </a:prstGeom>
          <a:ln w="12600">
            <a:solidFill>
              <a:srgbClr val="0096CC"/>
            </a:solidFill>
            <a:round/>
          </a:ln>
        </p:spPr>
        <p:style>
          <a:lnRef idx="1">
            <a:schemeClr val="accent1"/>
          </a:lnRef>
          <a:fillRef idx="0">
            <a:schemeClr val="accent1"/>
          </a:fillRef>
          <a:effectRef idx="0">
            <a:schemeClr val="accent1"/>
          </a:effectRef>
          <a:fontRef idx="minor"/>
        </p:style>
      </p:sp>
      <p:sp>
        <p:nvSpPr>
          <p:cNvPr id="259" name="CustomShape 2"/>
          <p:cNvSpPr/>
          <p:nvPr/>
        </p:nvSpPr>
        <p:spPr>
          <a:xfrm>
            <a:off x="5724360" y="6453360"/>
            <a:ext cx="3095640" cy="21564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gn="r">
              <a:lnSpc>
                <a:spcPct val="100000"/>
              </a:lnSpc>
            </a:pPr>
            <a:r>
              <a:rPr lang="de-DE" sz="700" b="1" strike="noStrike" spc="-1">
                <a:solidFill>
                  <a:srgbClr val="000000"/>
                </a:solidFill>
                <a:latin typeface="Arial"/>
              </a:rPr>
              <a:t>Universität Konstanz</a:t>
            </a:r>
            <a:endParaRPr lang="en-US" sz="700" b="0" strike="noStrike" spc="-1">
              <a:latin typeface="Calibri"/>
            </a:endParaRPr>
          </a:p>
        </p:txBody>
      </p:sp>
      <p:sp>
        <p:nvSpPr>
          <p:cNvPr id="260" name="CustomShape 3"/>
          <p:cNvSpPr/>
          <p:nvPr/>
        </p:nvSpPr>
        <p:spPr>
          <a:xfrm>
            <a:off x="0" y="360"/>
            <a:ext cx="9143280" cy="6856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1" name="PlaceHolder 4"/>
          <p:cNvSpPr>
            <a:spLocks noGrp="1"/>
          </p:cNvSpPr>
          <p:nvPr>
            <p:ph type="title"/>
          </p:nvPr>
        </p:nvSpPr>
        <p:spPr>
          <a:xfrm>
            <a:off x="324000" y="1916280"/>
            <a:ext cx="5256000" cy="1225080"/>
          </a:xfrm>
          <a:prstGeom prst="rect">
            <a:avLst/>
          </a:prstGeom>
        </p:spPr>
        <p:txBody>
          <a:bodyPr lIns="0" tIns="0" rIns="0" bIns="50400" anchor="b">
            <a:noAutofit/>
          </a:bodyPr>
          <a:lstStyle/>
          <a:p>
            <a:pPr>
              <a:lnSpc>
                <a:spcPct val="105000"/>
              </a:lnSpc>
            </a:pPr>
            <a:r>
              <a:rPr lang="de-DE" sz="3500" b="1" strike="noStrike" spc="-1">
                <a:solidFill>
                  <a:srgbClr val="000000"/>
                </a:solidFill>
                <a:latin typeface="Arial"/>
              </a:rPr>
              <a:t>Mastertitelformat bearbeiten</a:t>
            </a:r>
            <a:endParaRPr lang="de-DE" sz="3500" b="0" strike="noStrike" spc="-1">
              <a:solidFill>
                <a:srgbClr val="000000"/>
              </a:solidFill>
              <a:latin typeface="Arial"/>
            </a:endParaRPr>
          </a:p>
        </p:txBody>
      </p:sp>
      <p:pic>
        <p:nvPicPr>
          <p:cNvPr id="262" name="Grafik 4"/>
          <p:cNvPicPr/>
          <p:nvPr/>
        </p:nvPicPr>
        <p:blipFill>
          <a:blip r:embed="rId14"/>
          <a:stretch/>
        </p:blipFill>
        <p:spPr>
          <a:xfrm>
            <a:off x="5459040" y="0"/>
            <a:ext cx="3689280" cy="2022840"/>
          </a:xfrm>
          <a:prstGeom prst="rect">
            <a:avLst/>
          </a:prstGeom>
          <a:ln>
            <a:noFill/>
          </a:ln>
        </p:spPr>
      </p:pic>
      <p:sp>
        <p:nvSpPr>
          <p:cNvPr id="263"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1600" b="1" strike="noStrike" spc="-1">
                <a:solidFill>
                  <a:srgbClr val="009AD1"/>
                </a:solidFill>
                <a:latin typeface="Arial"/>
              </a:rPr>
              <a:t>Click to edit the outline text format</a:t>
            </a:r>
          </a:p>
          <a:p>
            <a:pPr marL="864000" lvl="1" indent="-324000">
              <a:spcBef>
                <a:spcPts val="1134"/>
              </a:spcBef>
              <a:buClr>
                <a:srgbClr val="000000"/>
              </a:buClr>
              <a:buSzPct val="75000"/>
              <a:buFont typeface="Symbol" charset="2"/>
              <a:buChar char=""/>
            </a:pPr>
            <a:r>
              <a:rPr lang="de-DE" sz="16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de-DE" sz="16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de-DE" sz="16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de-DE"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de-DE"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de-DE"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8.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5.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5.xml"/><Relationship Id="rId6" Type="http://schemas.openxmlformats.org/officeDocument/2006/relationships/image" Target="../media/image30.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zeus.uni-konstanz.de/hioserver/pages/startFlow.xhtml?_flowId=showCourseCatalog-flow&amp;periodId=558&amp;path=exam%3A18928&amp;navigationPosition=studiesOffered,courseoverviewShow" TargetMode="Externa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hyperlink" Target="https://www.litwiss.uni-konstanz.de/typo3temp/secure_downloads/110486/0/f16add4a00edca28eeec21ae68930752e5d74d19/Courses_in_British_and_American_Studies_Summer_2022_mit.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http://www.uni-konstanz.de/broschueren/incoming-student-guide-2019/" TargetMode="Externa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em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emf"/><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hyperlink" Target="https://youtu.be/FpmBYgqNizg" TargetMode="External"/><Relationship Id="rId7" Type="http://schemas.openxmlformats.org/officeDocument/2006/relationships/hyperlink" Target="mailto:international.wiwi@uni-konstanz" TargetMode="External"/><Relationship Id="rId2" Type="http://schemas.openxmlformats.org/officeDocument/2006/relationships/hyperlink" Target="https://www.uni-konstanz.de/en/international-office/study-in-konstanz/" TargetMode="External"/><Relationship Id="rId1" Type="http://schemas.openxmlformats.org/officeDocument/2006/relationships/slideLayout" Target="../slideLayouts/slideLayout62.xml"/><Relationship Id="rId6" Type="http://schemas.openxmlformats.org/officeDocument/2006/relationships/hyperlink" Target="mailto:erasmus.polver@uni-konstanz.de" TargetMode="External"/><Relationship Id="rId5" Type="http://schemas.openxmlformats.org/officeDocument/2006/relationships/hyperlink" Target="mailto:erasmus.humanities@uni-konstanz.de" TargetMode="External"/><Relationship Id="rId4" Type="http://schemas.openxmlformats.org/officeDocument/2006/relationships/hyperlink" Target="mailto:International.incoming@uni-konstanz.d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
            <a:extLst>
              <a:ext uri="{FF2B5EF4-FFF2-40B4-BE49-F238E27FC236}">
                <a16:creationId xmlns:a16="http://schemas.microsoft.com/office/drawing/2014/main" id="{D043EE67-4E3F-EA4A-AA52-BDA3757A9D43}"/>
              </a:ext>
            </a:extLst>
          </p:cNvPr>
          <p:cNvPicPr/>
          <p:nvPr/>
        </p:nvPicPr>
        <p:blipFill>
          <a:blip r:embed="rId2"/>
          <a:stretch/>
        </p:blipFill>
        <p:spPr>
          <a:xfrm>
            <a:off x="3414436" y="1762986"/>
            <a:ext cx="5724360" cy="3816000"/>
          </a:xfrm>
          <a:prstGeom prst="rect">
            <a:avLst/>
          </a:prstGeom>
          <a:ln>
            <a:noFill/>
          </a:ln>
        </p:spPr>
      </p:pic>
      <p:sp>
        <p:nvSpPr>
          <p:cNvPr id="566" name="CustomShape 1"/>
          <p:cNvSpPr/>
          <p:nvPr/>
        </p:nvSpPr>
        <p:spPr>
          <a:xfrm>
            <a:off x="284426" y="3081266"/>
            <a:ext cx="4112568" cy="5215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wrap="none" lIns="32655" tIns="16328" rIns="32655" bIns="16328" anchor="ctr">
            <a:spAutoFit/>
          </a:bodyPr>
          <a:lstStyle/>
          <a:p>
            <a:pPr>
              <a:lnSpc>
                <a:spcPct val="100000"/>
              </a:lnSpc>
            </a:pPr>
            <a:r>
              <a:rPr lang="de-DE" sz="3175" b="1" spc="-1" dirty="0">
                <a:solidFill>
                  <a:srgbClr val="000000"/>
                </a:solidFill>
                <a:latin typeface="Arial"/>
                <a:ea typeface="DejaVu Sans"/>
              </a:rPr>
              <a:t>Universität Konstanz</a:t>
            </a:r>
            <a:endParaRPr lang="de-DE" sz="3175" spc="-1" dirty="0">
              <a:latin typeface="Arial"/>
            </a:endParaRPr>
          </a:p>
        </p:txBody>
      </p:sp>
      <p:sp>
        <p:nvSpPr>
          <p:cNvPr id="567" name="CustomShape 2"/>
          <p:cNvSpPr/>
          <p:nvPr/>
        </p:nvSpPr>
        <p:spPr>
          <a:xfrm>
            <a:off x="278876" y="4125577"/>
            <a:ext cx="1605408" cy="521570"/>
          </a:xfrm>
          <a:prstGeom prst="rect">
            <a:avLst/>
          </a:prstGeom>
          <a:ln>
            <a:noFill/>
          </a:ln>
        </p:spPr>
        <p:style>
          <a:lnRef idx="2">
            <a:schemeClr val="accent1">
              <a:shade val="50000"/>
            </a:schemeClr>
          </a:lnRef>
          <a:fillRef idx="1">
            <a:schemeClr val="accent1"/>
          </a:fillRef>
          <a:effectRef idx="0">
            <a:schemeClr val="accent1"/>
          </a:effectRef>
          <a:fontRef idx="minor"/>
        </p:style>
        <p:txBody>
          <a:bodyPr wrap="none" lIns="32655" tIns="16328" rIns="32655" bIns="16328" anchor="ctr">
            <a:spAutoFit/>
          </a:bodyPr>
          <a:lstStyle/>
          <a:p>
            <a:pPr>
              <a:lnSpc>
                <a:spcPct val="100000"/>
              </a:lnSpc>
            </a:pPr>
            <a:r>
              <a:rPr lang="de-DE" sz="3175" b="1" spc="-1" dirty="0" err="1">
                <a:solidFill>
                  <a:srgbClr val="000000"/>
                </a:solidFill>
                <a:latin typeface="Arial"/>
                <a:ea typeface="DejaVu Sans"/>
              </a:rPr>
              <a:t>with</a:t>
            </a:r>
            <a:r>
              <a:rPr lang="de-DE" sz="3175" b="1" spc="-1" dirty="0">
                <a:solidFill>
                  <a:srgbClr val="000000"/>
                </a:solidFill>
                <a:latin typeface="Arial"/>
                <a:ea typeface="DejaVu Sans"/>
              </a:rPr>
              <a:t> </a:t>
            </a:r>
            <a:r>
              <a:rPr lang="de-DE" sz="3175" b="1" spc="-1" dirty="0" err="1">
                <a:solidFill>
                  <a:srgbClr val="000000"/>
                </a:solidFill>
                <a:latin typeface="Arial"/>
                <a:ea typeface="DejaVu Sans"/>
              </a:rPr>
              <a:t>us</a:t>
            </a:r>
            <a:r>
              <a:rPr lang="de-DE" sz="3175" b="1" spc="-1" dirty="0">
                <a:solidFill>
                  <a:srgbClr val="000000"/>
                </a:solidFill>
                <a:latin typeface="Arial"/>
                <a:ea typeface="DejaVu Sans"/>
              </a:rPr>
              <a:t>!</a:t>
            </a:r>
            <a:endParaRPr lang="de-DE" sz="3175" spc="-1" dirty="0">
              <a:latin typeface="Arial"/>
            </a:endParaRPr>
          </a:p>
        </p:txBody>
      </p:sp>
      <p:sp>
        <p:nvSpPr>
          <p:cNvPr id="568" name="CustomShape 3"/>
          <p:cNvSpPr/>
          <p:nvPr/>
        </p:nvSpPr>
        <p:spPr>
          <a:xfrm>
            <a:off x="281488" y="3603748"/>
            <a:ext cx="2716673" cy="5215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wrap="none" lIns="32655" tIns="16328" rIns="32655" bIns="16328" anchor="ctr">
            <a:spAutoFit/>
          </a:bodyPr>
          <a:lstStyle/>
          <a:p>
            <a:pPr>
              <a:lnSpc>
                <a:spcPct val="100000"/>
              </a:lnSpc>
            </a:pPr>
            <a:r>
              <a:rPr lang="de-DE" sz="3175" b="1" spc="-1" dirty="0">
                <a:solidFill>
                  <a:srgbClr val="000000"/>
                </a:solidFill>
                <a:latin typeface="Arial"/>
                <a:ea typeface="DejaVu Sans"/>
              </a:rPr>
              <a:t>Study </a:t>
            </a:r>
            <a:r>
              <a:rPr lang="de-DE" sz="3175" b="1" spc="-1" dirty="0" err="1">
                <a:solidFill>
                  <a:srgbClr val="000000"/>
                </a:solidFill>
                <a:latin typeface="Arial"/>
                <a:ea typeface="DejaVu Sans"/>
              </a:rPr>
              <a:t>Abroad</a:t>
            </a:r>
            <a:endParaRPr lang="de-DE" sz="3175" spc="-1" dirty="0">
              <a:latin typeface="Arial"/>
            </a:endParaRPr>
          </a:p>
        </p:txBody>
      </p:sp>
      <p:sp>
        <p:nvSpPr>
          <p:cNvPr id="569" name="CustomShape 4"/>
          <p:cNvSpPr/>
          <p:nvPr/>
        </p:nvSpPr>
        <p:spPr>
          <a:xfrm>
            <a:off x="290957" y="5254913"/>
            <a:ext cx="8517377" cy="1504405"/>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10000"/>
              </a:lnSpc>
              <a:tabLst>
                <a:tab pos="0" algn="l"/>
              </a:tabLst>
            </a:pPr>
            <a:r>
              <a:rPr lang="de-DE" sz="1633" b="1" u="sng" spc="-1" dirty="0">
                <a:solidFill>
                  <a:srgbClr val="000000"/>
                </a:solidFill>
                <a:uFill>
                  <a:solidFill>
                    <a:srgbClr val="009AD1"/>
                  </a:solidFill>
                </a:uFill>
                <a:latin typeface="Arial"/>
                <a:ea typeface="DejaVu Sans"/>
              </a:rPr>
              <a:t>Melanie Hochstätter, M.A.</a:t>
            </a:r>
          </a:p>
          <a:p>
            <a:pPr>
              <a:lnSpc>
                <a:spcPct val="110000"/>
              </a:lnSpc>
              <a:tabLst>
                <a:tab pos="0" algn="l"/>
              </a:tabLst>
            </a:pPr>
            <a:r>
              <a:rPr lang="en-GB" sz="1600" spc="-1" dirty="0">
                <a:solidFill>
                  <a:srgbClr val="000000"/>
                </a:solidFill>
              </a:rPr>
              <a:t>Erasmus+ Coordinator, Faculty of Humanities, University of Konstanz</a:t>
            </a:r>
            <a:br>
              <a:rPr lang="en-GB" sz="1600" spc="-1" dirty="0">
                <a:solidFill>
                  <a:srgbClr val="000000"/>
                </a:solidFill>
              </a:rPr>
            </a:br>
            <a:endParaRPr lang="en-GB" sz="1600" spc="-1" dirty="0">
              <a:solidFill>
                <a:srgbClr val="000000"/>
              </a:solidFill>
            </a:endParaRPr>
          </a:p>
          <a:p>
            <a:pPr>
              <a:lnSpc>
                <a:spcPct val="110000"/>
              </a:lnSpc>
              <a:tabLst>
                <a:tab pos="0" algn="l"/>
              </a:tabLst>
            </a:pPr>
            <a:endParaRPr lang="en-US" sz="1600" spc="-1" dirty="0">
              <a:latin typeface="Calibri"/>
            </a:endParaRPr>
          </a:p>
        </p:txBody>
      </p:sp>
      <p:pic>
        <p:nvPicPr>
          <p:cNvPr id="8" name="Picture 7">
            <a:extLst>
              <a:ext uri="{FF2B5EF4-FFF2-40B4-BE49-F238E27FC236}">
                <a16:creationId xmlns:a16="http://schemas.microsoft.com/office/drawing/2014/main" id="{82079A8A-5DB8-F348-9B58-D8AA37D18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76" y="457863"/>
            <a:ext cx="3603326" cy="1026948"/>
          </a:xfrm>
          <a:prstGeom prst="rect">
            <a:avLst/>
          </a:prstGeom>
        </p:spPr>
      </p:pic>
    </p:spTree>
    <p:extLst>
      <p:ext uri="{BB962C8B-B14F-4D97-AF65-F5344CB8AC3E}">
        <p14:creationId xmlns:p14="http://schemas.microsoft.com/office/powerpoint/2010/main" val="1835771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Shape 1"/>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F31082FB-8EFC-45A9-A8DB-F3E97728C285}" type="slidenum">
              <a:rPr lang="de-DE" sz="700" b="1" strike="noStrike" spc="-1">
                <a:solidFill>
                  <a:srgbClr val="000000"/>
                </a:solidFill>
                <a:latin typeface="Arial"/>
              </a:rPr>
              <a:t>10</a:t>
            </a:fld>
            <a:endParaRPr lang="en-US" sz="700" b="0" strike="noStrike" spc="-1">
              <a:latin typeface="Calibri"/>
            </a:endParaRPr>
          </a:p>
        </p:txBody>
      </p:sp>
      <p:pic>
        <p:nvPicPr>
          <p:cNvPr id="336" name="Grafik 3"/>
          <p:cNvPicPr/>
          <p:nvPr/>
        </p:nvPicPr>
        <p:blipFill>
          <a:blip r:embed="rId2"/>
          <a:stretch/>
        </p:blipFill>
        <p:spPr>
          <a:xfrm>
            <a:off x="179640" y="13680"/>
            <a:ext cx="8712720" cy="6223320"/>
          </a:xfrm>
          <a:prstGeom prst="rect">
            <a:avLst/>
          </a:prstGeom>
          <a:ln>
            <a:noFill/>
          </a:ln>
        </p:spPr>
      </p:pic>
      <p:sp>
        <p:nvSpPr>
          <p:cNvPr id="337" name="TextShape 2"/>
          <p:cNvSpPr txBox="1"/>
          <p:nvPr/>
        </p:nvSpPr>
        <p:spPr>
          <a:xfrm>
            <a:off x="3492000" y="4725000"/>
            <a:ext cx="4320000" cy="647640"/>
          </a:xfrm>
          <a:prstGeom prst="rect">
            <a:avLst/>
          </a:prstGeom>
          <a:noFill/>
          <a:ln>
            <a:noFill/>
          </a:ln>
        </p:spPr>
        <p:txBody>
          <a:bodyPr lIns="0" tIns="0" rIns="0" bIns="0">
            <a:noAutofit/>
          </a:bodyPr>
          <a:lstStyle/>
          <a:p>
            <a:pPr>
              <a:lnSpc>
                <a:spcPct val="95000"/>
              </a:lnSpc>
              <a:tabLst>
                <a:tab pos="0" algn="l"/>
              </a:tabLst>
            </a:pPr>
            <a:r>
              <a:rPr lang="de-DE" sz="2800" b="1" u="sng" strike="noStrike" spc="-1">
                <a:solidFill>
                  <a:srgbClr val="000000"/>
                </a:solidFill>
                <a:uFill>
                  <a:solidFill>
                    <a:srgbClr val="009AD1"/>
                  </a:solidFill>
                </a:uFill>
                <a:latin typeface="Arial"/>
              </a:rPr>
              <a:t>Universität Konstanz</a:t>
            </a:r>
            <a:endParaRPr lang="de-DE" sz="2800" b="1" strike="noStrike" spc="-1">
              <a:solidFill>
                <a:srgbClr val="009AD1"/>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extShape 1"/>
          <p:cNvSpPr txBox="1"/>
          <p:nvPr/>
        </p:nvSpPr>
        <p:spPr>
          <a:xfrm>
            <a:off x="324000" y="404640"/>
            <a:ext cx="7776360" cy="647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The University of Konstanz – A young campus university</a:t>
            </a:r>
            <a:endParaRPr lang="de-DE" sz="2000" b="0" u="sng" strike="noStrike" spc="-1" dirty="0">
              <a:solidFill>
                <a:srgbClr val="000000"/>
              </a:solidFill>
              <a:latin typeface="Arial"/>
            </a:endParaRPr>
          </a:p>
        </p:txBody>
      </p:sp>
      <p:sp>
        <p:nvSpPr>
          <p:cNvPr id="339" name="TextShape 2"/>
          <p:cNvSpPr txBox="1"/>
          <p:nvPr/>
        </p:nvSpPr>
        <p:spPr>
          <a:xfrm>
            <a:off x="324000" y="765000"/>
            <a:ext cx="8280720" cy="4103640"/>
          </a:xfrm>
          <a:prstGeom prst="rect">
            <a:avLst/>
          </a:prstGeom>
          <a:noFill/>
          <a:ln>
            <a:noFill/>
          </a:ln>
        </p:spPr>
        <p:txBody>
          <a:bodyPr lIns="0" tIns="0" rIns="0" bIns="0">
            <a:noAutofit/>
          </a:bodyPr>
          <a:lstStyle/>
          <a:p>
            <a:pPr>
              <a:lnSpc>
                <a:spcPct val="110000"/>
              </a:lnSpc>
              <a:tabLst>
                <a:tab pos="0" algn="l"/>
              </a:tabLst>
            </a:pPr>
            <a:endParaRPr lang="en-GB" sz="1600" b="1" strike="noStrike" spc="-1" dirty="0">
              <a:solidFill>
                <a:srgbClr val="009AD1"/>
              </a:solidFill>
              <a:latin typeface="Arial"/>
            </a:endParaRPr>
          </a:p>
          <a:p>
            <a:pPr>
              <a:lnSpc>
                <a:spcPct val="110000"/>
              </a:lnSpc>
              <a:tabLst>
                <a:tab pos="0" algn="l"/>
              </a:tabLst>
            </a:pPr>
            <a:r>
              <a:rPr lang="en-GB" sz="1600" b="0" strike="noStrike" spc="-1" dirty="0">
                <a:solidFill>
                  <a:srgbClr val="000000"/>
                </a:solidFill>
                <a:latin typeface="Arial"/>
              </a:rPr>
              <a:t>Konstanz is one of the “younger” German Universities, funded in 1966 as </a:t>
            </a:r>
            <a:r>
              <a:rPr lang="en-GB" sz="1600" b="1" i="1" strike="noStrike" spc="-1" dirty="0" err="1">
                <a:solidFill>
                  <a:srgbClr val="000000"/>
                </a:solidFill>
                <a:latin typeface="Arial"/>
              </a:rPr>
              <a:t>Reformuniversität</a:t>
            </a:r>
            <a:r>
              <a:rPr lang="en-GB" sz="1600" b="0" strike="noStrike" spc="-1" dirty="0">
                <a:solidFill>
                  <a:srgbClr val="000000"/>
                </a:solidFill>
                <a:latin typeface="Arial"/>
              </a:rPr>
              <a:t> (reform University), its architectural make-up reflecting the founding principles and internal organisation:</a:t>
            </a:r>
            <a:endParaRPr lang="en-GB" sz="1600" b="1" strike="noStrike" spc="-1" dirty="0">
              <a:solidFill>
                <a:srgbClr val="009AD1"/>
              </a:solidFill>
              <a:latin typeface="Arial"/>
            </a:endParaRPr>
          </a:p>
          <a:p>
            <a:pPr>
              <a:lnSpc>
                <a:spcPct val="100000"/>
              </a:lnSpc>
              <a:tabLst>
                <a:tab pos="0" algn="l"/>
              </a:tabLst>
            </a:pPr>
            <a:endParaRPr lang="en-GB" sz="1600" b="1" strike="noStrike" spc="-1" dirty="0">
              <a:solidFill>
                <a:srgbClr val="009AD1"/>
              </a:solidFill>
              <a:latin typeface="Arial"/>
            </a:endParaRPr>
          </a:p>
          <a:p>
            <a:pPr marL="266760" lvl="2" indent="-266400">
              <a:lnSpc>
                <a:spcPct val="100000"/>
              </a:lnSpc>
              <a:buClr>
                <a:srgbClr val="009AD1"/>
              </a:buClr>
              <a:buFont typeface="Arial"/>
              <a:buChar char="−"/>
              <a:tabLst>
                <a:tab pos="0" algn="l"/>
              </a:tabLst>
            </a:pPr>
            <a:r>
              <a:rPr lang="en-GB" sz="1600" b="0" strike="noStrike" spc="-1" dirty="0">
                <a:solidFill>
                  <a:srgbClr val="000000"/>
                </a:solidFill>
                <a:latin typeface="Arial"/>
              </a:rPr>
              <a:t>A campus university with a </a:t>
            </a:r>
            <a:br>
              <a:rPr lang="en-GB" sz="1600" b="0" strike="noStrike" spc="-1" dirty="0">
                <a:solidFill>
                  <a:srgbClr val="000000"/>
                </a:solidFill>
                <a:latin typeface="Arial"/>
              </a:rPr>
            </a:br>
            <a:endParaRPr lang="en-GB" sz="1600" b="0" strike="noStrike" spc="-1" dirty="0">
              <a:solidFill>
                <a:srgbClr val="000000"/>
              </a:solidFill>
              <a:latin typeface="Arial"/>
            </a:endParaRPr>
          </a:p>
          <a:p>
            <a:pPr marL="266760" lvl="2" indent="-266400">
              <a:lnSpc>
                <a:spcPct val="100000"/>
              </a:lnSpc>
              <a:buClr>
                <a:srgbClr val="009AD1"/>
              </a:buClr>
              <a:buFont typeface="Arial"/>
              <a:buChar char="−"/>
              <a:tabLst>
                <a:tab pos="0" algn="l"/>
              </a:tabLst>
            </a:pPr>
            <a:r>
              <a:rPr lang="en-GB" sz="1600" b="0" strike="noStrike" spc="-1" dirty="0">
                <a:solidFill>
                  <a:srgbClr val="000000"/>
                </a:solidFill>
                <a:latin typeface="Arial"/>
              </a:rPr>
              <a:t>departmental structure and a </a:t>
            </a:r>
            <a:r>
              <a:rPr lang="en-GB" sz="1600" b="1" strike="noStrike" spc="-1" dirty="0">
                <a:solidFill>
                  <a:srgbClr val="000000"/>
                </a:solidFill>
                <a:latin typeface="Arial"/>
              </a:rPr>
              <a:t>flat hierarchy, </a:t>
            </a:r>
            <a:endParaRPr lang="en-GB" sz="1600" b="0" strike="noStrike" spc="-1" dirty="0">
              <a:solidFill>
                <a:srgbClr val="000000"/>
              </a:solidFill>
              <a:latin typeface="Arial"/>
            </a:endParaRPr>
          </a:p>
          <a:p>
            <a:endParaRPr lang="en-GB" sz="1600" b="1" strike="noStrike" spc="-1" dirty="0">
              <a:solidFill>
                <a:srgbClr val="009AD1"/>
              </a:solidFill>
              <a:latin typeface="Arial"/>
            </a:endParaRPr>
          </a:p>
          <a:p>
            <a:pPr marL="266760" lvl="2" indent="-266400">
              <a:lnSpc>
                <a:spcPct val="100000"/>
              </a:lnSpc>
              <a:buClr>
                <a:srgbClr val="009AD1"/>
              </a:buClr>
              <a:buFont typeface="Arial"/>
              <a:buChar char="−"/>
              <a:tabLst>
                <a:tab pos="0" algn="l"/>
              </a:tabLst>
            </a:pPr>
            <a:r>
              <a:rPr lang="en-GB" sz="1600" b="0" strike="noStrike" spc="-1" dirty="0">
                <a:solidFill>
                  <a:srgbClr val="000000"/>
                </a:solidFill>
                <a:latin typeface="Arial"/>
              </a:rPr>
              <a:t>An </a:t>
            </a:r>
            <a:r>
              <a:rPr lang="en-GB" sz="1600" b="1" strike="noStrike" spc="-1" dirty="0">
                <a:solidFill>
                  <a:srgbClr val="000000"/>
                </a:solidFill>
                <a:latin typeface="Arial"/>
              </a:rPr>
              <a:t>interdisciplinary</a:t>
            </a:r>
            <a:r>
              <a:rPr lang="en-GB" sz="1600" b="0" strike="noStrike" spc="-1" dirty="0">
                <a:solidFill>
                  <a:srgbClr val="000000"/>
                </a:solidFill>
                <a:latin typeface="Arial"/>
              </a:rPr>
              <a:t> approach to research, manifested in a </a:t>
            </a:r>
            <a:r>
              <a:rPr lang="en-GB" sz="1600" b="1" strike="noStrike" spc="-1" dirty="0">
                <a:solidFill>
                  <a:srgbClr val="000000"/>
                </a:solidFill>
                <a:latin typeface="Arial"/>
              </a:rPr>
              <a:t>campus university</a:t>
            </a:r>
            <a:endParaRPr lang="en-GB" sz="1600" b="0" strike="noStrike" spc="-1" dirty="0">
              <a:solidFill>
                <a:srgbClr val="000000"/>
              </a:solidFill>
              <a:latin typeface="Arial"/>
            </a:endParaRPr>
          </a:p>
          <a:p>
            <a:endParaRPr lang="en-GB" sz="1600" b="1" strike="noStrike" spc="-1" dirty="0">
              <a:solidFill>
                <a:srgbClr val="009AD1"/>
              </a:solidFill>
              <a:latin typeface="Arial"/>
            </a:endParaRPr>
          </a:p>
          <a:p>
            <a:pPr marL="266760" lvl="2" indent="-266400">
              <a:lnSpc>
                <a:spcPct val="100000"/>
              </a:lnSpc>
              <a:buClr>
                <a:srgbClr val="009AD1"/>
              </a:buClr>
              <a:buFont typeface="Arial"/>
              <a:buChar char="−"/>
              <a:tabLst>
                <a:tab pos="0" algn="l"/>
              </a:tabLst>
            </a:pPr>
            <a:r>
              <a:rPr lang="en-GB" sz="1600" b="0" strike="noStrike" spc="-1" dirty="0">
                <a:solidFill>
                  <a:srgbClr val="000000"/>
                </a:solidFill>
                <a:latin typeface="Arial"/>
              </a:rPr>
              <a:t>Efficient centralised </a:t>
            </a:r>
            <a:r>
              <a:rPr lang="en-GB" sz="1600" b="1" strike="noStrike" spc="-1" dirty="0">
                <a:solidFill>
                  <a:srgbClr val="000000"/>
                </a:solidFill>
                <a:latin typeface="Arial"/>
              </a:rPr>
              <a:t>research </a:t>
            </a:r>
            <a:br>
              <a:rPr lang="en-GB" sz="1600" b="1" strike="noStrike" spc="-1" dirty="0">
                <a:solidFill>
                  <a:srgbClr val="000000"/>
                </a:solidFill>
                <a:latin typeface="Arial"/>
              </a:rPr>
            </a:br>
            <a:r>
              <a:rPr lang="en-GB" sz="1600" b="0" strike="noStrike" spc="-1" dirty="0">
                <a:solidFill>
                  <a:srgbClr val="000000"/>
                </a:solidFill>
                <a:latin typeface="Arial"/>
              </a:rPr>
              <a:t>and</a:t>
            </a:r>
            <a:r>
              <a:rPr lang="en-GB" sz="1600" b="1" strike="noStrike" spc="-1" dirty="0">
                <a:solidFill>
                  <a:srgbClr val="000000"/>
                </a:solidFill>
                <a:latin typeface="Arial"/>
              </a:rPr>
              <a:t> administrative services</a:t>
            </a:r>
            <a:endParaRPr lang="en-GB" sz="1600" b="0" strike="noStrike" spc="-1" dirty="0">
              <a:solidFill>
                <a:srgbClr val="000000"/>
              </a:solidFill>
              <a:latin typeface="Arial"/>
            </a:endParaRPr>
          </a:p>
          <a:p>
            <a:pPr>
              <a:lnSpc>
                <a:spcPct val="110000"/>
              </a:lnSpc>
              <a:tabLst>
                <a:tab pos="0" algn="l"/>
              </a:tabLst>
            </a:pPr>
            <a:endParaRPr lang="en-GB" sz="1600" b="1" strike="noStrike" spc="-1" dirty="0">
              <a:solidFill>
                <a:srgbClr val="009AD1"/>
              </a:solidFill>
              <a:latin typeface="Arial"/>
            </a:endParaRPr>
          </a:p>
          <a:p>
            <a:pPr>
              <a:lnSpc>
                <a:spcPct val="110000"/>
              </a:lnSpc>
              <a:tabLst>
                <a:tab pos="0" algn="l"/>
              </a:tabLst>
            </a:pPr>
            <a:endParaRPr lang="en-GB" sz="1600" b="1" strike="noStrike" spc="-1" dirty="0">
              <a:solidFill>
                <a:srgbClr val="009AD1"/>
              </a:solidFill>
              <a:latin typeface="Arial"/>
            </a:endParaRPr>
          </a:p>
          <a:p>
            <a:pPr>
              <a:lnSpc>
                <a:spcPct val="110000"/>
              </a:lnSpc>
              <a:tabLst>
                <a:tab pos="0" algn="l"/>
              </a:tabLst>
            </a:pPr>
            <a:endParaRPr lang="en-GB" sz="1600" b="1" strike="noStrike" spc="-1" dirty="0">
              <a:solidFill>
                <a:srgbClr val="009AD1"/>
              </a:solidFill>
              <a:latin typeface="Arial"/>
            </a:endParaRPr>
          </a:p>
          <a:p>
            <a:pPr>
              <a:lnSpc>
                <a:spcPct val="110000"/>
              </a:lnSpc>
              <a:tabLst>
                <a:tab pos="0" algn="l"/>
              </a:tabLst>
            </a:pPr>
            <a:endParaRPr lang="en-GB" sz="1600" b="1" strike="noStrike" spc="-1" dirty="0">
              <a:solidFill>
                <a:srgbClr val="009AD1"/>
              </a:solidFill>
              <a:latin typeface="Arial"/>
            </a:endParaRPr>
          </a:p>
          <a:p>
            <a:pPr>
              <a:lnSpc>
                <a:spcPct val="110000"/>
              </a:lnSpc>
              <a:tabLst>
                <a:tab pos="0" algn="l"/>
              </a:tabLst>
            </a:pPr>
            <a:endParaRPr lang="en-GB" sz="1600" b="1" strike="noStrike" spc="-1" dirty="0">
              <a:solidFill>
                <a:srgbClr val="009AD1"/>
              </a:solidFill>
              <a:latin typeface="Arial"/>
            </a:endParaRPr>
          </a:p>
          <a:p>
            <a:pPr>
              <a:lnSpc>
                <a:spcPct val="110000"/>
              </a:lnSpc>
              <a:tabLst>
                <a:tab pos="0" algn="l"/>
              </a:tabLst>
            </a:pPr>
            <a:endParaRPr lang="en-GB" sz="1600" b="1" strike="noStrike" spc="-1" dirty="0">
              <a:solidFill>
                <a:srgbClr val="009AD1"/>
              </a:solidFill>
              <a:latin typeface="Arial"/>
            </a:endParaRPr>
          </a:p>
          <a:p>
            <a:pPr>
              <a:lnSpc>
                <a:spcPct val="110000"/>
              </a:lnSpc>
              <a:tabLst>
                <a:tab pos="0" algn="l"/>
              </a:tabLst>
            </a:pPr>
            <a:endParaRPr lang="en-GB" sz="1600" b="1" strike="noStrike" spc="-1" dirty="0">
              <a:solidFill>
                <a:srgbClr val="009AD1"/>
              </a:solidFill>
              <a:latin typeface="Arial"/>
            </a:endParaRPr>
          </a:p>
        </p:txBody>
      </p:sp>
      <p:sp>
        <p:nvSpPr>
          <p:cNvPr id="340"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ED83DD58-11D4-4DF4-AC35-A3F8E2E1C142}" type="slidenum">
              <a:rPr lang="de-DE" sz="700" b="1" strike="noStrike" spc="-1">
                <a:solidFill>
                  <a:srgbClr val="000000"/>
                </a:solidFill>
                <a:latin typeface="Arial"/>
              </a:rPr>
              <a:t>11</a:t>
            </a:fld>
            <a:endParaRPr lang="en-US" sz="700" b="0" strike="noStrike" spc="-1">
              <a:latin typeface="Calibri"/>
            </a:endParaRPr>
          </a:p>
        </p:txBody>
      </p:sp>
      <p:pic>
        <p:nvPicPr>
          <p:cNvPr id="341" name="Grafik 6"/>
          <p:cNvPicPr/>
          <p:nvPr/>
        </p:nvPicPr>
        <p:blipFill>
          <a:blip r:embed="rId2"/>
          <a:stretch/>
        </p:blipFill>
        <p:spPr>
          <a:xfrm>
            <a:off x="4480200" y="3501000"/>
            <a:ext cx="4320000" cy="288000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Grafik 9"/>
          <p:cNvPicPr/>
          <p:nvPr/>
        </p:nvPicPr>
        <p:blipFill>
          <a:blip r:embed="rId2"/>
          <a:stretch/>
        </p:blipFill>
        <p:spPr>
          <a:xfrm>
            <a:off x="6304320" y="1257120"/>
            <a:ext cx="2439720" cy="1707840"/>
          </a:xfrm>
          <a:prstGeom prst="rect">
            <a:avLst/>
          </a:prstGeom>
          <a:ln>
            <a:noFill/>
          </a:ln>
        </p:spPr>
      </p:pic>
      <p:sp>
        <p:nvSpPr>
          <p:cNvPr id="343" name="TextShape 1"/>
          <p:cNvSpPr txBox="1"/>
          <p:nvPr/>
        </p:nvSpPr>
        <p:spPr>
          <a:xfrm>
            <a:off x="324000" y="403200"/>
            <a:ext cx="7344000" cy="505080"/>
          </a:xfrm>
          <a:prstGeom prst="rect">
            <a:avLst/>
          </a:prstGeom>
          <a:noFill/>
          <a:ln>
            <a:noFill/>
          </a:ln>
        </p:spPr>
        <p:txBody>
          <a:bodyPr lIns="0" tIns="0" rIns="0" bIns="0">
            <a:normAutofit/>
          </a:bodyPr>
          <a:lstStyle/>
          <a:p>
            <a:pPr>
              <a:lnSpc>
                <a:spcPct val="95000"/>
              </a:lnSpc>
            </a:pPr>
            <a:r>
              <a:rPr lang="en-GB" sz="2000" b="1" u="sng" strike="noStrike" spc="-1">
                <a:solidFill>
                  <a:srgbClr val="000000"/>
                </a:solidFill>
                <a:uFill>
                  <a:solidFill>
                    <a:srgbClr val="009AD1"/>
                  </a:solidFill>
                </a:uFill>
                <a:latin typeface="Arial"/>
              </a:rPr>
              <a:t>Academic Faculties and Departments</a:t>
            </a:r>
            <a:endParaRPr lang="de-DE" sz="2000" b="0" strike="noStrike" spc="-1">
              <a:solidFill>
                <a:srgbClr val="000000"/>
              </a:solidFill>
              <a:latin typeface="Arial"/>
            </a:endParaRPr>
          </a:p>
        </p:txBody>
      </p:sp>
      <p:sp>
        <p:nvSpPr>
          <p:cNvPr id="344" name="TextShape 2"/>
          <p:cNvSpPr txBox="1"/>
          <p:nvPr/>
        </p:nvSpPr>
        <p:spPr>
          <a:xfrm>
            <a:off x="252000" y="1080000"/>
            <a:ext cx="6335280" cy="1916640"/>
          </a:xfrm>
          <a:prstGeom prst="rect">
            <a:avLst/>
          </a:prstGeom>
          <a:noFill/>
          <a:ln>
            <a:noFill/>
          </a:ln>
        </p:spPr>
        <p:txBody>
          <a:bodyPr lIns="90000" tIns="46800" rIns="90000" bIns="46800">
            <a:noAutofit/>
          </a:bodyPr>
          <a:lstStyle/>
          <a:p>
            <a:pPr>
              <a:lnSpc>
                <a:spcPct val="110000"/>
              </a:lnSpc>
              <a:tabLst>
                <a:tab pos="0" algn="l"/>
              </a:tabLst>
            </a:pPr>
            <a:r>
              <a:rPr lang="en-GB" sz="1600" b="1" strike="noStrike" spc="-1" dirty="0">
                <a:solidFill>
                  <a:srgbClr val="009AD1"/>
                </a:solidFill>
                <a:latin typeface="Arial"/>
              </a:rPr>
              <a:t>Faculty of Science</a:t>
            </a:r>
            <a:endParaRPr lang="de-DE" sz="1600" b="1" strike="noStrike" spc="-1" dirty="0">
              <a:solidFill>
                <a:srgbClr val="009AD1"/>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Mathematics and Statistics, Computer and Information Science</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Physics</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Chemistry</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Biology</a:t>
            </a:r>
            <a:endParaRPr lang="de-DE" sz="1600" b="0" strike="noStrike" spc="-1" dirty="0">
              <a:solidFill>
                <a:srgbClr val="000000"/>
              </a:solidFill>
              <a:latin typeface="Arial"/>
            </a:endParaRPr>
          </a:p>
        </p:txBody>
      </p:sp>
      <p:sp>
        <p:nvSpPr>
          <p:cNvPr id="345" name="CustomShape 3"/>
          <p:cNvSpPr/>
          <p:nvPr/>
        </p:nvSpPr>
        <p:spPr>
          <a:xfrm>
            <a:off x="2555640" y="2965320"/>
            <a:ext cx="4968360" cy="1675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110000"/>
              </a:lnSpc>
              <a:tabLst>
                <a:tab pos="0" algn="l"/>
              </a:tabLst>
            </a:pPr>
            <a:r>
              <a:rPr lang="en-GB" sz="1600" b="1" strike="noStrike" spc="-1">
                <a:solidFill>
                  <a:srgbClr val="009AD1"/>
                </a:solidFill>
                <a:latin typeface="Arial"/>
              </a:rPr>
              <a:t>Faculty of Humanities</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Philosophy</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History and Sociology with Sport Science </a:t>
            </a:r>
            <a:br/>
            <a:r>
              <a:rPr lang="en-GB" sz="1600" b="0" strike="noStrike" spc="-1">
                <a:solidFill>
                  <a:srgbClr val="000000"/>
                </a:solidFill>
                <a:latin typeface="Arial"/>
              </a:rPr>
              <a:t>(and Empirical Educational Research)</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Literature, with Art History and Media Studies</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Linguistics</a:t>
            </a:r>
            <a:endParaRPr lang="en-US" sz="1600" b="0" strike="noStrike" spc="-1">
              <a:latin typeface="Calibri"/>
            </a:endParaRPr>
          </a:p>
          <a:p>
            <a:pPr>
              <a:lnSpc>
                <a:spcPct val="110000"/>
              </a:lnSpc>
              <a:tabLst>
                <a:tab pos="0" algn="l"/>
              </a:tabLst>
            </a:pPr>
            <a:endParaRPr lang="en-US" sz="1600" b="0" strike="noStrike" spc="-1">
              <a:latin typeface="Calibri"/>
            </a:endParaRPr>
          </a:p>
        </p:txBody>
      </p:sp>
      <p:sp>
        <p:nvSpPr>
          <p:cNvPr id="346" name="CustomShape 4"/>
          <p:cNvSpPr/>
          <p:nvPr/>
        </p:nvSpPr>
        <p:spPr>
          <a:xfrm>
            <a:off x="251640" y="4971960"/>
            <a:ext cx="6335280" cy="151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110000"/>
              </a:lnSpc>
              <a:tabLst>
                <a:tab pos="0" algn="l"/>
              </a:tabLst>
            </a:pPr>
            <a:r>
              <a:rPr lang="en-GB" sz="1600" b="1" strike="noStrike" spc="-1" dirty="0">
                <a:solidFill>
                  <a:srgbClr val="009AD1"/>
                </a:solidFill>
                <a:latin typeface="Arial"/>
              </a:rPr>
              <a:t>Faculty of Politics, Law and Economics </a:t>
            </a:r>
            <a:endParaRPr lang="en-US" sz="1600" b="0" strike="noStrike" spc="-1" dirty="0">
              <a:latin typeface="Calibri"/>
            </a:endParaRPr>
          </a:p>
          <a:p>
            <a:pPr marL="266760" lvl="2" indent="-266400">
              <a:lnSpc>
                <a:spcPct val="110000"/>
              </a:lnSpc>
              <a:buClr>
                <a:srgbClr val="009AD1"/>
              </a:buClr>
              <a:buFont typeface="Arial"/>
              <a:buChar char="−"/>
              <a:tabLst>
                <a:tab pos="0" algn="l"/>
              </a:tabLst>
            </a:pPr>
            <a:r>
              <a:rPr lang="en-GB" sz="1600" b="0" strike="noStrike" spc="-1" dirty="0">
                <a:solidFill>
                  <a:srgbClr val="000000"/>
                </a:solidFill>
                <a:latin typeface="Arial"/>
              </a:rPr>
              <a:t>Politics and Public Administration</a:t>
            </a:r>
            <a:endParaRPr lang="en-US" sz="1600" b="0" strike="noStrike" spc="-1" dirty="0">
              <a:latin typeface="Calibri"/>
            </a:endParaRPr>
          </a:p>
          <a:p>
            <a:pPr marL="266760" lvl="2" indent="-266400">
              <a:lnSpc>
                <a:spcPct val="110000"/>
              </a:lnSpc>
              <a:buClr>
                <a:srgbClr val="009AD1"/>
              </a:buClr>
              <a:buFont typeface="Arial"/>
              <a:buChar char="−"/>
              <a:tabLst>
                <a:tab pos="0" algn="l"/>
              </a:tabLst>
            </a:pPr>
            <a:r>
              <a:rPr lang="en-GB" sz="1600" b="0" strike="noStrike" spc="-1" dirty="0">
                <a:solidFill>
                  <a:srgbClr val="000000"/>
                </a:solidFill>
                <a:latin typeface="Arial"/>
              </a:rPr>
              <a:t>School of Law</a:t>
            </a:r>
            <a:endParaRPr lang="en-US" sz="1600" b="0" strike="noStrike" spc="-1" dirty="0">
              <a:latin typeface="Calibri"/>
            </a:endParaRPr>
          </a:p>
          <a:p>
            <a:pPr marL="266760" lvl="2" indent="-266400">
              <a:lnSpc>
                <a:spcPct val="110000"/>
              </a:lnSpc>
              <a:buClr>
                <a:srgbClr val="009AD1"/>
              </a:buClr>
              <a:buFont typeface="Arial"/>
              <a:buChar char="−"/>
              <a:tabLst>
                <a:tab pos="0" algn="l"/>
              </a:tabLst>
            </a:pPr>
            <a:r>
              <a:rPr lang="en-GB" sz="1600" b="0" strike="noStrike" spc="-1" dirty="0">
                <a:solidFill>
                  <a:srgbClr val="000000"/>
                </a:solidFill>
                <a:latin typeface="Arial"/>
              </a:rPr>
              <a:t>Economics</a:t>
            </a:r>
            <a:endParaRPr lang="en-US" sz="1600" b="0" strike="noStrike" spc="-1" dirty="0">
              <a:latin typeface="Calibri"/>
            </a:endParaRPr>
          </a:p>
          <a:p>
            <a:pPr>
              <a:lnSpc>
                <a:spcPct val="110000"/>
              </a:lnSpc>
              <a:tabLst>
                <a:tab pos="0" algn="l"/>
              </a:tabLst>
            </a:pPr>
            <a:endParaRPr lang="en-US" sz="1600" b="0" strike="noStrike" spc="-1" dirty="0">
              <a:latin typeface="Calibri"/>
            </a:endParaRPr>
          </a:p>
        </p:txBody>
      </p:sp>
      <p:sp>
        <p:nvSpPr>
          <p:cNvPr id="347" name="TextShape 5"/>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AD625982-856C-49F6-AC2A-8C5736D1328A}" type="slidenum">
              <a:rPr lang="de-DE" sz="700" b="1" strike="noStrike" spc="-1">
                <a:solidFill>
                  <a:srgbClr val="000000"/>
                </a:solidFill>
                <a:latin typeface="Arial"/>
              </a:rPr>
              <a:t>12</a:t>
            </a:fld>
            <a:endParaRPr lang="en-US" sz="700" b="0" strike="noStrike" spc="-1">
              <a:latin typeface="Calibri"/>
            </a:endParaRPr>
          </a:p>
        </p:txBody>
      </p:sp>
      <p:pic>
        <p:nvPicPr>
          <p:cNvPr id="348" name="Grafik 7"/>
          <p:cNvPicPr/>
          <p:nvPr/>
        </p:nvPicPr>
        <p:blipFill>
          <a:blip r:embed="rId3"/>
          <a:stretch/>
        </p:blipFill>
        <p:spPr>
          <a:xfrm>
            <a:off x="683640" y="2939040"/>
            <a:ext cx="1642680" cy="1642680"/>
          </a:xfrm>
          <a:prstGeom prst="rect">
            <a:avLst/>
          </a:prstGeom>
          <a:ln>
            <a:noFill/>
          </a:ln>
        </p:spPr>
      </p:pic>
      <p:pic>
        <p:nvPicPr>
          <p:cNvPr id="349" name="Grafik 8"/>
          <p:cNvPicPr/>
          <p:nvPr/>
        </p:nvPicPr>
        <p:blipFill>
          <a:blip r:embed="rId4"/>
          <a:stretch/>
        </p:blipFill>
        <p:spPr>
          <a:xfrm>
            <a:off x="5508000" y="4854960"/>
            <a:ext cx="1701720" cy="1418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ustomShape 1"/>
          <p:cNvSpPr/>
          <p:nvPr/>
        </p:nvSpPr>
        <p:spPr>
          <a:xfrm>
            <a:off x="324000" y="404640"/>
            <a:ext cx="7774920" cy="5022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5000"/>
              </a:lnSpc>
            </a:pPr>
            <a:r>
              <a:rPr lang="en-GB" sz="2000" b="1" u="sng" strike="noStrike" spc="-1">
                <a:solidFill>
                  <a:srgbClr val="000000"/>
                </a:solidFill>
                <a:uFill>
                  <a:solidFill>
                    <a:srgbClr val="009AD1"/>
                  </a:solidFill>
                </a:uFill>
                <a:latin typeface="Arial"/>
                <a:ea typeface="DejaVu Sans"/>
              </a:rPr>
              <a:t>Degree structure in the Faculty of Humanities</a:t>
            </a:r>
            <a:br/>
            <a:br/>
            <a:br/>
            <a:endParaRPr lang="de-DE" sz="2000" b="0" strike="noStrike" spc="-1">
              <a:latin typeface="Calibri"/>
            </a:endParaRPr>
          </a:p>
        </p:txBody>
      </p:sp>
      <p:sp>
        <p:nvSpPr>
          <p:cNvPr id="347" name="CustomShape 3"/>
          <p:cNvSpPr/>
          <p:nvPr/>
        </p:nvSpPr>
        <p:spPr>
          <a:xfrm>
            <a:off x="324000" y="6453360"/>
            <a:ext cx="933120" cy="21420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nSpc>
                <a:spcPct val="100000"/>
              </a:lnSpc>
            </a:pPr>
            <a:fld id="{B512060E-50FC-4498-94C2-A41B969C178E}" type="slidenum">
              <a:rPr lang="de-DE" sz="700" b="1" strike="noStrike" spc="-1">
                <a:solidFill>
                  <a:srgbClr val="000000"/>
                </a:solidFill>
                <a:latin typeface="Arial"/>
                <a:ea typeface="DejaVu Sans"/>
              </a:rPr>
              <a:t>13</a:t>
            </a:fld>
            <a:endParaRPr lang="de-DE" sz="700" b="0" strike="noStrike" spc="-1">
              <a:latin typeface="Calibri"/>
            </a:endParaRPr>
          </a:p>
        </p:txBody>
      </p:sp>
      <p:sp>
        <p:nvSpPr>
          <p:cNvPr id="348" name="Line 4"/>
          <p:cNvSpPr/>
          <p:nvPr/>
        </p:nvSpPr>
        <p:spPr>
          <a:xfrm>
            <a:off x="8316360" y="3284640"/>
            <a:ext cx="190080" cy="190440"/>
          </a:xfrm>
          <a:prstGeom prst="line">
            <a:avLst/>
          </a:prstGeom>
          <a:ln w="12600">
            <a:solidFill>
              <a:schemeClr val="bg1"/>
            </a:solidFill>
            <a:round/>
          </a:ln>
        </p:spPr>
        <p:style>
          <a:lnRef idx="1">
            <a:schemeClr val="accent1"/>
          </a:lnRef>
          <a:fillRef idx="0">
            <a:schemeClr val="accent1"/>
          </a:fillRef>
          <a:effectRef idx="0">
            <a:schemeClr val="accent1"/>
          </a:effectRef>
          <a:fontRef idx="minor"/>
        </p:style>
      </p:sp>
      <p:sp>
        <p:nvSpPr>
          <p:cNvPr id="349" name="Line 5"/>
          <p:cNvSpPr/>
          <p:nvPr/>
        </p:nvSpPr>
        <p:spPr>
          <a:xfrm flipH="1">
            <a:off x="8316360" y="3284640"/>
            <a:ext cx="190080" cy="190440"/>
          </a:xfrm>
          <a:prstGeom prst="line">
            <a:avLst/>
          </a:prstGeom>
          <a:ln w="12600">
            <a:solidFill>
              <a:schemeClr val="bg1"/>
            </a:solidFill>
            <a:round/>
          </a:ln>
        </p:spPr>
        <p:style>
          <a:lnRef idx="1">
            <a:schemeClr val="accent1"/>
          </a:lnRef>
          <a:fillRef idx="0">
            <a:schemeClr val="accent1"/>
          </a:fillRef>
          <a:effectRef idx="0">
            <a:schemeClr val="accent1"/>
          </a:effectRef>
          <a:fontRef idx="minor"/>
        </p:style>
      </p:sp>
      <p:sp>
        <p:nvSpPr>
          <p:cNvPr id="351" name="CustomShape 7"/>
          <p:cNvSpPr/>
          <p:nvPr/>
        </p:nvSpPr>
        <p:spPr>
          <a:xfrm>
            <a:off x="252000" y="987480"/>
            <a:ext cx="6334920" cy="2487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rmAutofit fontScale="94000"/>
          </a:bodyPr>
          <a:lstStyle/>
          <a:p>
            <a:pPr>
              <a:lnSpc>
                <a:spcPct val="120000"/>
              </a:lnSpc>
              <a:tabLst>
                <a:tab pos="0" algn="l"/>
              </a:tabLst>
            </a:pPr>
            <a:r>
              <a:rPr lang="en-GB" sz="1800" b="1" strike="noStrike" spc="-1" dirty="0">
                <a:solidFill>
                  <a:srgbClr val="009AD1"/>
                </a:solidFill>
                <a:latin typeface="Arial"/>
                <a:ea typeface="DejaVu Sans"/>
              </a:rPr>
              <a:t>BA-level</a:t>
            </a:r>
            <a:endParaRPr lang="de-DE" sz="1800" b="0" strike="noStrike" spc="-1" dirty="0">
              <a:latin typeface="Calibri"/>
            </a:endParaRPr>
          </a:p>
          <a:p>
            <a:pPr marL="228600" indent="-227880">
              <a:lnSpc>
                <a:spcPct val="120000"/>
              </a:lnSpc>
              <a:buClr>
                <a:srgbClr val="000000"/>
              </a:buClr>
              <a:buFont typeface="Arial"/>
              <a:buChar char="•"/>
              <a:tabLst>
                <a:tab pos="0" algn="l"/>
              </a:tabLst>
            </a:pPr>
            <a:r>
              <a:rPr lang="en-GB" sz="1800" b="0" strike="noStrike" spc="-1" dirty="0">
                <a:solidFill>
                  <a:srgbClr val="000000"/>
                </a:solidFill>
                <a:latin typeface="Arial"/>
                <a:ea typeface="DejaVu Sans"/>
              </a:rPr>
              <a:t>Usually major and minor (B.Ed. major plus major), </a:t>
            </a:r>
            <a:br>
              <a:rPr dirty="0"/>
            </a:br>
            <a:r>
              <a:rPr lang="en-GB" sz="1800" b="0" strike="noStrike" spc="-1" dirty="0">
                <a:solidFill>
                  <a:srgbClr val="000000"/>
                </a:solidFill>
                <a:latin typeface="Arial"/>
                <a:ea typeface="DejaVu Sans"/>
              </a:rPr>
              <a:t>incorporating an internship of 8 weeks,</a:t>
            </a:r>
            <a:br>
              <a:rPr dirty="0"/>
            </a:br>
            <a:r>
              <a:rPr lang="en-GB" sz="1800" b="0" strike="noStrike" spc="-1" dirty="0">
                <a:solidFill>
                  <a:srgbClr val="000000"/>
                </a:solidFill>
                <a:latin typeface="Arial"/>
                <a:ea typeface="DejaVu Sans"/>
              </a:rPr>
              <a:t>transferable and language skills</a:t>
            </a:r>
            <a:endParaRPr lang="de-DE" sz="1800" b="0" strike="noStrike" spc="-1" dirty="0">
              <a:latin typeface="Calibri"/>
            </a:endParaRPr>
          </a:p>
          <a:p>
            <a:pPr marL="228600" indent="-227880">
              <a:lnSpc>
                <a:spcPct val="120000"/>
              </a:lnSpc>
              <a:buClr>
                <a:srgbClr val="000000"/>
              </a:buClr>
              <a:buFont typeface="Arial"/>
              <a:buChar char="•"/>
              <a:tabLst>
                <a:tab pos="0" algn="l"/>
              </a:tabLst>
            </a:pPr>
            <a:r>
              <a:rPr lang="en-GB" sz="1800" b="0" strike="noStrike" spc="-1" dirty="0">
                <a:solidFill>
                  <a:srgbClr val="000000"/>
                </a:solidFill>
                <a:latin typeface="Arial"/>
                <a:ea typeface="DejaVu Sans"/>
              </a:rPr>
              <a:t>Compulsory coursework in year one, </a:t>
            </a:r>
            <a:br>
              <a:rPr dirty="0"/>
            </a:br>
            <a:r>
              <a:rPr lang="en-GB" sz="1800" b="0" strike="noStrike" spc="-1" dirty="0">
                <a:solidFill>
                  <a:srgbClr val="000000"/>
                </a:solidFill>
                <a:latin typeface="Arial"/>
                <a:ea typeface="DejaVu Sans"/>
              </a:rPr>
              <a:t>year 2 and 3 characterized by individual choice</a:t>
            </a:r>
            <a:br>
              <a:rPr dirty="0"/>
            </a:br>
            <a:r>
              <a:rPr lang="en-GB" sz="1800" b="0" strike="noStrike" spc="-1" dirty="0">
                <a:solidFill>
                  <a:srgbClr val="000000"/>
                </a:solidFill>
                <a:latin typeface="Arial"/>
                <a:ea typeface="DejaVu Sans"/>
              </a:rPr>
              <a:t>= optional courses in modules* of the degrees</a:t>
            </a:r>
            <a:endParaRPr lang="de-DE" sz="1800" b="0" strike="noStrike" spc="-1" dirty="0">
              <a:latin typeface="Calibri"/>
            </a:endParaRPr>
          </a:p>
          <a:p>
            <a:pPr>
              <a:lnSpc>
                <a:spcPct val="120000"/>
              </a:lnSpc>
              <a:tabLst>
                <a:tab pos="0" algn="l"/>
              </a:tabLst>
            </a:pPr>
            <a:endParaRPr lang="de-DE" sz="1800" b="0" strike="noStrike" spc="-1" dirty="0">
              <a:latin typeface="Calibri"/>
            </a:endParaRPr>
          </a:p>
        </p:txBody>
      </p:sp>
      <p:sp>
        <p:nvSpPr>
          <p:cNvPr id="352" name="CustomShape 8"/>
          <p:cNvSpPr/>
          <p:nvPr/>
        </p:nvSpPr>
        <p:spPr>
          <a:xfrm>
            <a:off x="293040" y="3592440"/>
            <a:ext cx="7925760" cy="2633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110000"/>
              </a:lnSpc>
              <a:tabLst>
                <a:tab pos="0" algn="l"/>
              </a:tabLst>
            </a:pPr>
            <a:r>
              <a:rPr lang="de-DE" sz="1600" b="1" strike="noStrike" spc="-1" dirty="0">
                <a:solidFill>
                  <a:srgbClr val="009AD1"/>
                </a:solidFill>
                <a:latin typeface="Arial"/>
                <a:ea typeface="DejaVu Sans"/>
              </a:rPr>
              <a:t>MA-Level</a:t>
            </a:r>
            <a:endParaRPr lang="de-DE" sz="1600" b="0" strike="noStrike" spc="-1" dirty="0">
              <a:latin typeface="Calibri"/>
            </a:endParaRPr>
          </a:p>
          <a:p>
            <a:pPr marL="228600" indent="-227880">
              <a:lnSpc>
                <a:spcPct val="120000"/>
              </a:lnSpc>
              <a:buClr>
                <a:srgbClr val="000000"/>
              </a:buClr>
              <a:buFont typeface="Arial"/>
              <a:buChar char="•"/>
              <a:tabLst>
                <a:tab pos="0" algn="l"/>
              </a:tabLst>
            </a:pPr>
            <a:r>
              <a:rPr lang="en-GB" sz="1600" b="0" strike="noStrike" spc="-1" dirty="0">
                <a:solidFill>
                  <a:srgbClr val="000000"/>
                </a:solidFill>
                <a:latin typeface="Arial"/>
                <a:ea typeface="DejaVu Sans"/>
              </a:rPr>
              <a:t>Usually major (M.Ed. major plus major), </a:t>
            </a:r>
            <a:br>
              <a:rPr dirty="0"/>
            </a:br>
            <a:r>
              <a:rPr lang="en-GB" sz="1600" b="0" strike="noStrike" spc="-1" dirty="0">
                <a:solidFill>
                  <a:srgbClr val="000000"/>
                </a:solidFill>
                <a:latin typeface="Arial"/>
                <a:ea typeface="DejaVu Sans"/>
              </a:rPr>
              <a:t>incorporating transferable and language skills</a:t>
            </a:r>
            <a:endParaRPr lang="de-DE" sz="1600" b="0" strike="noStrike" spc="-1" dirty="0">
              <a:latin typeface="Calibri"/>
            </a:endParaRPr>
          </a:p>
          <a:p>
            <a:pPr marL="228600" indent="-227880">
              <a:lnSpc>
                <a:spcPct val="120000"/>
              </a:lnSpc>
              <a:buClr>
                <a:srgbClr val="000000"/>
              </a:buClr>
              <a:buFont typeface="Arial"/>
              <a:buChar char="•"/>
              <a:tabLst>
                <a:tab pos="0" algn="l"/>
              </a:tabLst>
            </a:pPr>
            <a:r>
              <a:rPr lang="en-GB" sz="1600" b="0" strike="noStrike" spc="-1" dirty="0">
                <a:solidFill>
                  <a:srgbClr val="000000"/>
                </a:solidFill>
                <a:latin typeface="Arial"/>
                <a:ea typeface="DejaVu Sans"/>
              </a:rPr>
              <a:t>Compulsory coursework in year/semester one, </a:t>
            </a:r>
            <a:br>
              <a:rPr dirty="0"/>
            </a:br>
            <a:r>
              <a:rPr lang="en-GB" sz="1600" b="0" strike="noStrike" spc="-1" dirty="0">
                <a:solidFill>
                  <a:srgbClr val="000000"/>
                </a:solidFill>
                <a:latin typeface="Arial"/>
                <a:ea typeface="DejaVu Sans"/>
              </a:rPr>
              <a:t>year 2 characterized by individual choice = optional courses in modules* of the degrees</a:t>
            </a:r>
            <a:endParaRPr lang="de-DE" sz="1600" b="0" strike="noStrike" spc="-1" dirty="0">
              <a:latin typeface="Calibri"/>
            </a:endParaRPr>
          </a:p>
          <a:p>
            <a:pPr marL="360">
              <a:lnSpc>
                <a:spcPct val="120000"/>
              </a:lnSpc>
              <a:tabLst>
                <a:tab pos="0" algn="l"/>
              </a:tabLst>
            </a:pPr>
            <a:endParaRPr lang="de-DE" sz="1600" b="0" strike="noStrike" spc="-1" dirty="0">
              <a:latin typeface="Calibri"/>
            </a:endParaRPr>
          </a:p>
          <a:p>
            <a:pPr marL="360">
              <a:lnSpc>
                <a:spcPct val="120000"/>
              </a:lnSpc>
              <a:tabLst>
                <a:tab pos="0" algn="l"/>
              </a:tabLst>
            </a:pPr>
            <a:r>
              <a:rPr lang="en-GB" sz="1600" b="0" strike="noStrike" spc="-1" dirty="0">
                <a:solidFill>
                  <a:srgbClr val="000000"/>
                </a:solidFill>
                <a:latin typeface="Arial"/>
                <a:ea typeface="DejaVu Sans"/>
              </a:rPr>
              <a:t>*in German “Modul” ≠ module</a:t>
            </a:r>
            <a:endParaRPr lang="de-DE" sz="1600" b="0" strike="noStrike" spc="-1" dirty="0">
              <a:latin typeface="Calibri"/>
            </a:endParaRPr>
          </a:p>
          <a:p>
            <a:pPr>
              <a:lnSpc>
                <a:spcPct val="110000"/>
              </a:lnSpc>
              <a:tabLst>
                <a:tab pos="0" algn="l"/>
              </a:tabLst>
            </a:pPr>
            <a:endParaRPr lang="de-DE" sz="1600" b="0" strike="noStrike" spc="-1" dirty="0">
              <a:latin typeface="Calibri"/>
            </a:endParaRPr>
          </a:p>
          <a:p>
            <a:pPr>
              <a:lnSpc>
                <a:spcPct val="110000"/>
              </a:lnSpc>
              <a:tabLst>
                <a:tab pos="0" algn="l"/>
              </a:tabLst>
            </a:pPr>
            <a:endParaRPr lang="de-DE" sz="1600" b="0" strike="noStrike" spc="-1" dirty="0">
              <a:latin typeface="Calibri"/>
            </a:endParaRPr>
          </a:p>
        </p:txBody>
      </p:sp>
      <p:pic>
        <p:nvPicPr>
          <p:cNvPr id="353" name="Picture 2"/>
          <p:cNvPicPr/>
          <p:nvPr/>
        </p:nvPicPr>
        <p:blipFill>
          <a:blip r:embed="rId3"/>
          <a:stretch/>
        </p:blipFill>
        <p:spPr>
          <a:xfrm>
            <a:off x="5923440" y="1715400"/>
            <a:ext cx="2699640" cy="236268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a:solidFill>
                  <a:srgbClr val="000000"/>
                </a:solidFill>
                <a:uFill>
                  <a:solidFill>
                    <a:srgbClr val="009AD1"/>
                  </a:solidFill>
                </a:uFill>
                <a:latin typeface="Arial"/>
              </a:rPr>
              <a:t>The Library of the University of Konstanz</a:t>
            </a:r>
            <a:endParaRPr lang="de-DE" sz="2000" b="0" strike="noStrike" spc="-1">
              <a:solidFill>
                <a:srgbClr val="000000"/>
              </a:solidFill>
              <a:latin typeface="Arial"/>
            </a:endParaRPr>
          </a:p>
        </p:txBody>
      </p:sp>
      <p:sp>
        <p:nvSpPr>
          <p:cNvPr id="494" name="TextShape 2"/>
          <p:cNvSpPr txBox="1"/>
          <p:nvPr/>
        </p:nvSpPr>
        <p:spPr>
          <a:xfrm>
            <a:off x="539640" y="1323360"/>
            <a:ext cx="7704360" cy="2825280"/>
          </a:xfrm>
          <a:prstGeom prst="rect">
            <a:avLst/>
          </a:prstGeom>
          <a:noFill/>
          <a:ln>
            <a:noFill/>
          </a:ln>
        </p:spPr>
        <p:txBody>
          <a:bodyPr lIns="0" tIns="0" rIns="0" bIns="0">
            <a:noAutofit/>
          </a:bodyPr>
          <a:lstStyle/>
          <a:p>
            <a:pPr>
              <a:lnSpc>
                <a:spcPct val="110000"/>
              </a:lnSpc>
              <a:tabLst>
                <a:tab pos="0" algn="l"/>
              </a:tabLst>
            </a:pPr>
            <a:endParaRPr lang="de-DE" sz="1600" b="1" strike="noStrike" spc="-1" dirty="0">
              <a:solidFill>
                <a:srgbClr val="009AD1"/>
              </a:solidFill>
              <a:latin typeface="Arial"/>
            </a:endParaRPr>
          </a:p>
          <a:p>
            <a:pPr>
              <a:lnSpc>
                <a:spcPct val="110000"/>
              </a:lnSpc>
              <a:tabLst>
                <a:tab pos="0" algn="l"/>
              </a:tabLst>
            </a:pPr>
            <a:r>
              <a:rPr lang="en-GB" sz="1600" b="1" strike="noStrike" spc="-1" dirty="0">
                <a:solidFill>
                  <a:srgbClr val="009AD1"/>
                </a:solidFill>
                <a:latin typeface="Arial"/>
                <a:ea typeface="MS PGothic"/>
              </a:rPr>
              <a:t>Open 24/7! The Library was awarded “Library of the Year” in 2010.</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a:p>
            <a:pPr marL="285840" lvl="1" indent="-285480">
              <a:lnSpc>
                <a:spcPct val="110000"/>
              </a:lnSpc>
              <a:buClr>
                <a:srgbClr val="009AD1"/>
              </a:buClr>
              <a:buFont typeface="Symbol"/>
              <a:buChar char="-"/>
              <a:tabLst>
                <a:tab pos="0" algn="l"/>
              </a:tabLst>
            </a:pPr>
            <a:r>
              <a:rPr lang="en-GB" sz="1600" b="0" strike="noStrike" spc="-1" dirty="0">
                <a:solidFill>
                  <a:srgbClr val="000000"/>
                </a:solidFill>
                <a:latin typeface="Arial"/>
                <a:ea typeface="MS PGothic"/>
              </a:rPr>
              <a:t>it offers great support services for students and researchers (inter-library loan, </a:t>
            </a:r>
            <a:r>
              <a:rPr lang="en-GB" sz="1600" b="0" strike="noStrike" spc="-1" dirty="0" err="1">
                <a:solidFill>
                  <a:srgbClr val="000000"/>
                </a:solidFill>
                <a:latin typeface="Arial"/>
                <a:ea typeface="MS PGothic"/>
              </a:rPr>
              <a:t>KonDoc</a:t>
            </a:r>
            <a:r>
              <a:rPr lang="en-GB" sz="1600" b="0" strike="noStrike" spc="-1" dirty="0">
                <a:solidFill>
                  <a:srgbClr val="000000"/>
                </a:solidFill>
                <a:latin typeface="Arial"/>
                <a:ea typeface="MS PGothic"/>
              </a:rPr>
              <a:t>, </a:t>
            </a:r>
            <a:r>
              <a:rPr lang="en-GB" sz="1600" b="0" strike="noStrike" spc="-1" dirty="0" err="1">
                <a:solidFill>
                  <a:srgbClr val="000000"/>
                </a:solidFill>
                <a:latin typeface="Arial"/>
                <a:ea typeface="MS PGothic"/>
              </a:rPr>
              <a:t>subito</a:t>
            </a:r>
            <a:r>
              <a:rPr lang="en-GB" sz="1600" b="0" strike="noStrike" spc="-1" dirty="0">
                <a:solidFill>
                  <a:srgbClr val="000000"/>
                </a:solidFill>
                <a:latin typeface="Arial"/>
                <a:ea typeface="MS PGothic"/>
              </a:rPr>
              <a:t> etc.) and invites to go on a stroll along the shelves </a:t>
            </a:r>
            <a:endParaRPr lang="de-DE" sz="1600" b="0" strike="noStrike" spc="-1" dirty="0">
              <a:solidFill>
                <a:srgbClr val="000000"/>
              </a:solidFill>
              <a:latin typeface="Arial"/>
            </a:endParaRPr>
          </a:p>
          <a:p>
            <a:pPr marL="285840" lvl="1" indent="-285480">
              <a:lnSpc>
                <a:spcPct val="110000"/>
              </a:lnSpc>
              <a:buClr>
                <a:srgbClr val="009AD1"/>
              </a:buClr>
              <a:buFont typeface="Symbol"/>
              <a:buChar char="-"/>
              <a:tabLst>
                <a:tab pos="0" algn="l"/>
              </a:tabLst>
            </a:pPr>
            <a:r>
              <a:rPr lang="en-GB" sz="1600" b="0" strike="noStrike" spc="-1" dirty="0">
                <a:solidFill>
                  <a:srgbClr val="000000"/>
                </a:solidFill>
                <a:latin typeface="Arial"/>
                <a:ea typeface="MS PGothic"/>
              </a:rPr>
              <a:t>reopened September 2015 after extensive renovation!</a:t>
            </a:r>
          </a:p>
          <a:p>
            <a:pPr marL="285840" lvl="1" indent="-285480">
              <a:lnSpc>
                <a:spcPct val="110000"/>
              </a:lnSpc>
              <a:buClr>
                <a:srgbClr val="009AD1"/>
              </a:buClr>
              <a:buFont typeface="Symbol"/>
              <a:buChar char="-"/>
              <a:tabLst>
                <a:tab pos="0" algn="l"/>
              </a:tabLst>
            </a:pPr>
            <a:r>
              <a:rPr lang="en-GB" sz="1600" b="0" strike="noStrike" spc="-1" dirty="0">
                <a:solidFill>
                  <a:srgbClr val="000000"/>
                </a:solidFill>
                <a:latin typeface="Arial"/>
                <a:ea typeface="MS PGothic"/>
              </a:rPr>
              <a:t>study spaces for single or group work</a:t>
            </a:r>
            <a:endParaRPr lang="de-DE" sz="1600" b="0" strike="noStrike" spc="-1" dirty="0">
              <a:solidFill>
                <a:srgbClr val="000000"/>
              </a:solidFill>
              <a:latin typeface="Arial"/>
            </a:endParaRPr>
          </a:p>
          <a:p>
            <a:pPr>
              <a:lnSpc>
                <a:spcPct val="110000"/>
              </a:lnSpc>
              <a:tabLst>
                <a:tab pos="0" algn="l"/>
              </a:tabLst>
            </a:pPr>
            <a:endParaRPr lang="de-DE" sz="1600" b="1" strike="noStrike" spc="-1" dirty="0">
              <a:solidFill>
                <a:srgbClr val="009AD1"/>
              </a:solidFill>
              <a:latin typeface="Arial"/>
            </a:endParaRPr>
          </a:p>
          <a:p>
            <a:pPr>
              <a:lnSpc>
                <a:spcPct val="110000"/>
              </a:lnSpc>
              <a:tabLst>
                <a:tab pos="0" algn="l"/>
              </a:tabLst>
            </a:pPr>
            <a:r>
              <a:rPr lang="en-GB" sz="1600" b="0" strike="noStrike" spc="-1" dirty="0">
                <a:solidFill>
                  <a:srgbClr val="000000"/>
                </a:solidFill>
                <a:latin typeface="Arial"/>
                <a:ea typeface="MS PGothic"/>
              </a:rPr>
              <a:t>Over 2 million volumes and more than 50.000 e-journals and e-books – read them whenever you want!</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p:txBody>
      </p:sp>
      <p:pic>
        <p:nvPicPr>
          <p:cNvPr id="495" name="Picture 2"/>
          <p:cNvPicPr/>
          <p:nvPr/>
        </p:nvPicPr>
        <p:blipFill>
          <a:blip r:embed="rId2"/>
          <a:stretch/>
        </p:blipFill>
        <p:spPr>
          <a:xfrm>
            <a:off x="8028360" y="116640"/>
            <a:ext cx="696960" cy="1290240"/>
          </a:xfrm>
          <a:prstGeom prst="rect">
            <a:avLst/>
          </a:prstGeom>
          <a:ln>
            <a:noFill/>
          </a:ln>
        </p:spPr>
      </p:pic>
      <p:sp>
        <p:nvSpPr>
          <p:cNvPr id="496"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5E1B046D-36A6-4507-9E0F-AB8E3FA519C9}" type="slidenum">
              <a:rPr lang="de-DE" sz="700" b="1" strike="noStrike" spc="-1">
                <a:solidFill>
                  <a:srgbClr val="000000"/>
                </a:solidFill>
                <a:latin typeface="Arial"/>
              </a:rPr>
              <a:t>14</a:t>
            </a:fld>
            <a:endParaRPr lang="en-US" sz="700" b="0" strike="noStrike" spc="-1">
              <a:latin typeface="Calibri"/>
            </a:endParaRPr>
          </a:p>
        </p:txBody>
      </p:sp>
      <p:pic>
        <p:nvPicPr>
          <p:cNvPr id="497" name="Grafik 4"/>
          <p:cNvPicPr/>
          <p:nvPr/>
        </p:nvPicPr>
        <p:blipFill>
          <a:blip r:embed="rId3"/>
          <a:stretch/>
        </p:blipFill>
        <p:spPr>
          <a:xfrm>
            <a:off x="324000" y="4509000"/>
            <a:ext cx="2867400" cy="1817280"/>
          </a:xfrm>
          <a:prstGeom prst="rect">
            <a:avLst/>
          </a:prstGeom>
          <a:ln>
            <a:noFill/>
          </a:ln>
        </p:spPr>
      </p:pic>
      <p:pic>
        <p:nvPicPr>
          <p:cNvPr id="498" name="Grafik 5"/>
          <p:cNvPicPr/>
          <p:nvPr/>
        </p:nvPicPr>
        <p:blipFill>
          <a:blip r:embed="rId4"/>
          <a:stretch/>
        </p:blipFill>
        <p:spPr>
          <a:xfrm>
            <a:off x="3191760" y="4505400"/>
            <a:ext cx="2736000" cy="1824840"/>
          </a:xfrm>
          <a:prstGeom prst="rect">
            <a:avLst/>
          </a:prstGeom>
          <a:ln>
            <a:noFill/>
          </a:ln>
        </p:spPr>
      </p:pic>
      <p:pic>
        <p:nvPicPr>
          <p:cNvPr id="499" name="Grafik 10"/>
          <p:cNvPicPr/>
          <p:nvPr/>
        </p:nvPicPr>
        <p:blipFill>
          <a:blip r:embed="rId5"/>
          <a:stretch/>
        </p:blipFill>
        <p:spPr>
          <a:xfrm>
            <a:off x="5942160" y="4505400"/>
            <a:ext cx="2728080" cy="1820880"/>
          </a:xfrm>
          <a:prstGeom prst="rect">
            <a:avLst/>
          </a:prstGeom>
          <a:ln>
            <a:noFill/>
          </a:ln>
        </p:spPr>
      </p:pic>
    </p:spTree>
    <p:extLst>
      <p:ext uri="{BB962C8B-B14F-4D97-AF65-F5344CB8AC3E}">
        <p14:creationId xmlns:p14="http://schemas.microsoft.com/office/powerpoint/2010/main" val="2315305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de-DE" sz="2000" b="1" u="sng" strike="noStrike" spc="-1">
                <a:solidFill>
                  <a:srgbClr val="000000"/>
                </a:solidFill>
                <a:uFill>
                  <a:solidFill>
                    <a:srgbClr val="009AD1"/>
                  </a:solidFill>
                </a:uFill>
                <a:latin typeface="Arial"/>
                <a:ea typeface="MS PGothic"/>
              </a:rPr>
              <a:t>University Sports </a:t>
            </a:r>
            <a:br/>
            <a:endParaRPr lang="de-DE" sz="2000" b="0" strike="noStrike" spc="-1">
              <a:solidFill>
                <a:srgbClr val="000000"/>
              </a:solidFill>
              <a:latin typeface="Arial"/>
            </a:endParaRPr>
          </a:p>
        </p:txBody>
      </p:sp>
      <p:sp>
        <p:nvSpPr>
          <p:cNvPr id="501" name="TextShape 2"/>
          <p:cNvSpPr txBox="1"/>
          <p:nvPr/>
        </p:nvSpPr>
        <p:spPr>
          <a:xfrm>
            <a:off x="407880" y="1196640"/>
            <a:ext cx="4320000" cy="1800000"/>
          </a:xfrm>
          <a:prstGeom prst="rect">
            <a:avLst/>
          </a:prstGeom>
          <a:noFill/>
          <a:ln>
            <a:noFill/>
          </a:ln>
        </p:spPr>
        <p:txBody>
          <a:bodyPr lIns="0" tIns="0" rIns="0" bIns="0">
            <a:noAutofit/>
          </a:bodyPr>
          <a:lstStyle/>
          <a:p>
            <a:pPr>
              <a:lnSpc>
                <a:spcPct val="110000"/>
              </a:lnSpc>
              <a:tabLst>
                <a:tab pos="0" algn="l"/>
              </a:tabLst>
            </a:pPr>
            <a:r>
              <a:rPr lang="en-GB" sz="1600" b="1" strike="noStrike" spc="-1" dirty="0">
                <a:solidFill>
                  <a:srgbClr val="009AD1"/>
                </a:solidFill>
                <a:latin typeface="Arial"/>
                <a:ea typeface="MS PGothic"/>
              </a:rPr>
              <a:t>A broad athletics programme with a course for everyone!</a:t>
            </a:r>
            <a:br>
              <a:rPr dirty="0"/>
            </a:br>
            <a:endParaRPr lang="de-DE" sz="1600" b="1" strike="noStrike" spc="-1" dirty="0">
              <a:solidFill>
                <a:srgbClr val="009AD1"/>
              </a:solidFill>
              <a:latin typeface="Arial"/>
            </a:endParaRPr>
          </a:p>
          <a:p>
            <a:pPr algn="just">
              <a:lnSpc>
                <a:spcPct val="110000"/>
              </a:lnSpc>
              <a:tabLst>
                <a:tab pos="0" algn="l"/>
              </a:tabLst>
            </a:pPr>
            <a:r>
              <a:rPr lang="en-GB" sz="1600" b="0" strike="noStrike" spc="-1" dirty="0">
                <a:solidFill>
                  <a:srgbClr val="000000"/>
                </a:solidFill>
                <a:latin typeface="Arial"/>
                <a:ea typeface="MS PGothic"/>
              </a:rPr>
              <a:t>The university’s location near Lake Constance and the Alps provides optimal conditions for water sports, skiing, climbing, mountain biking and hiking aside from the more common sports courses in football, basketball, tennis, (modern) dance and the like. </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p:txBody>
      </p:sp>
      <p:pic>
        <p:nvPicPr>
          <p:cNvPr id="502" name="Picture 19"/>
          <p:cNvPicPr/>
          <p:nvPr/>
        </p:nvPicPr>
        <p:blipFill>
          <a:blip r:embed="rId2">
            <a:grayscl/>
            <a:extLst>
              <a:ext uri="{BEBA8EAE-BF5A-486C-A8C5-ECC9F3942E4B}">
                <a14:imgProps xmlns:a14="http://schemas.microsoft.com/office/drawing/2010/main">
                  <a14:imgLayer r:embed="rId3">
                    <a14:imgEffect>
                      <a14:brightnessContrast bright="25000" contrast="10000"/>
                    </a14:imgEffect>
                  </a14:imgLayer>
                </a14:imgProps>
              </a:ext>
            </a:extLst>
          </a:blip>
          <a:stretch/>
        </p:blipFill>
        <p:spPr>
          <a:xfrm>
            <a:off x="7092360" y="2133000"/>
            <a:ext cx="1696680" cy="2552400"/>
          </a:xfrm>
          <a:prstGeom prst="rect">
            <a:avLst/>
          </a:prstGeom>
          <a:ln>
            <a:noFill/>
          </a:ln>
        </p:spPr>
      </p:pic>
      <p:pic>
        <p:nvPicPr>
          <p:cNvPr id="503" name="Picture 17"/>
          <p:cNvPicPr/>
          <p:nvPr/>
        </p:nvPicPr>
        <p:blipFill>
          <a:blip r:embed="rId4">
            <a:grayscl/>
            <a:extLst>
              <a:ext uri="{BEBA8EAE-BF5A-486C-A8C5-ECC9F3942E4B}">
                <a14:imgProps xmlns:a14="http://schemas.microsoft.com/office/drawing/2010/main">
                  <a14:imgLayer r:embed="rId5">
                    <a14:imgEffect>
                      <a14:brightnessContrast bright="10000"/>
                    </a14:imgEffect>
                  </a14:imgLayer>
                </a14:imgProps>
              </a:ext>
            </a:extLst>
          </a:blip>
          <a:stretch/>
        </p:blipFill>
        <p:spPr>
          <a:xfrm>
            <a:off x="7092360" y="4797000"/>
            <a:ext cx="1711080" cy="1572840"/>
          </a:xfrm>
          <a:prstGeom prst="rect">
            <a:avLst/>
          </a:prstGeom>
          <a:ln>
            <a:noFill/>
          </a:ln>
        </p:spPr>
      </p:pic>
      <p:pic>
        <p:nvPicPr>
          <p:cNvPr id="504" name="Picture 21"/>
          <p:cNvPicPr/>
          <p:nvPr/>
        </p:nvPicPr>
        <p:blipFill>
          <a:blip r:embed="rId6">
            <a:grayscl/>
            <a:extLst>
              <a:ext uri="{BEBA8EAE-BF5A-486C-A8C5-ECC9F3942E4B}">
                <a14:imgProps xmlns:a14="http://schemas.microsoft.com/office/drawing/2010/main">
                  <a14:imgLayer r:embed="rId7">
                    <a14:imgEffect>
                      <a14:brightnessContrast bright="10000"/>
                    </a14:imgEffect>
                  </a14:imgLayer>
                </a14:imgProps>
              </a:ext>
            </a:extLst>
          </a:blip>
          <a:srcRect r="8921"/>
          <a:stretch/>
        </p:blipFill>
        <p:spPr>
          <a:xfrm>
            <a:off x="3348000" y="4797000"/>
            <a:ext cx="2160360" cy="1580760"/>
          </a:xfrm>
          <a:prstGeom prst="rect">
            <a:avLst/>
          </a:prstGeom>
          <a:ln>
            <a:noFill/>
          </a:ln>
        </p:spPr>
      </p:pic>
      <p:pic>
        <p:nvPicPr>
          <p:cNvPr id="505" name="Picture 24"/>
          <p:cNvPicPr/>
          <p:nvPr/>
        </p:nvPicPr>
        <p:blipFill>
          <a:blip r:embed="rId8">
            <a:grayscl/>
            <a:extLst>
              <a:ext uri="{BEBA8EAE-BF5A-486C-A8C5-ECC9F3942E4B}">
                <a14:imgProps xmlns:a14="http://schemas.microsoft.com/office/drawing/2010/main">
                  <a14:imgLayer r:embed="rId9">
                    <a14:imgEffect>
                      <a14:brightnessContrast bright="25000" contrast="10000"/>
                    </a14:imgEffect>
                  </a14:imgLayer>
                </a14:imgProps>
              </a:ext>
            </a:extLst>
          </a:blip>
          <a:srcRect t="11847" b="8662"/>
          <a:stretch/>
        </p:blipFill>
        <p:spPr>
          <a:xfrm>
            <a:off x="5580000" y="4797000"/>
            <a:ext cx="1453680" cy="1574280"/>
          </a:xfrm>
          <a:prstGeom prst="rect">
            <a:avLst/>
          </a:prstGeom>
          <a:ln>
            <a:noFill/>
          </a:ln>
        </p:spPr>
      </p:pic>
      <p:sp>
        <p:nvSpPr>
          <p:cNvPr id="506"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CDAB6A9-7ED4-4C14-872F-99DB2ED910CF}" type="slidenum">
              <a:rPr lang="de-DE" sz="700" b="1" strike="noStrike" spc="-1">
                <a:solidFill>
                  <a:srgbClr val="000000"/>
                </a:solidFill>
                <a:latin typeface="Arial"/>
              </a:rPr>
              <a:t>15</a:t>
            </a:fld>
            <a:endParaRPr lang="en-US" sz="700" b="0" strike="noStrike" spc="-1">
              <a:latin typeface="Calibri"/>
            </a:endParaRPr>
          </a:p>
        </p:txBody>
      </p:sp>
    </p:spTree>
    <p:extLst>
      <p:ext uri="{BB962C8B-B14F-4D97-AF65-F5344CB8AC3E}">
        <p14:creationId xmlns:p14="http://schemas.microsoft.com/office/powerpoint/2010/main" val="2283247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de-DE" sz="2000" b="1" u="sng" strike="noStrike" spc="-1">
                <a:solidFill>
                  <a:srgbClr val="000000"/>
                </a:solidFill>
                <a:uFill>
                  <a:solidFill>
                    <a:srgbClr val="009AD1"/>
                  </a:solidFill>
                </a:uFill>
                <a:latin typeface="Arial"/>
                <a:ea typeface="MS PGothic"/>
              </a:rPr>
              <a:t>University Sports </a:t>
            </a:r>
            <a:br/>
            <a:endParaRPr lang="de-DE" sz="2000" b="0" strike="noStrike" spc="-1">
              <a:solidFill>
                <a:srgbClr val="000000"/>
              </a:solidFill>
              <a:latin typeface="Arial"/>
            </a:endParaRPr>
          </a:p>
        </p:txBody>
      </p:sp>
      <p:sp>
        <p:nvSpPr>
          <p:cNvPr id="501" name="TextShape 2"/>
          <p:cNvSpPr txBox="1"/>
          <p:nvPr/>
        </p:nvSpPr>
        <p:spPr>
          <a:xfrm>
            <a:off x="407880" y="1196640"/>
            <a:ext cx="4320000" cy="1800000"/>
          </a:xfrm>
          <a:prstGeom prst="rect">
            <a:avLst/>
          </a:prstGeom>
          <a:noFill/>
          <a:ln>
            <a:noFill/>
          </a:ln>
        </p:spPr>
        <p:txBody>
          <a:bodyPr lIns="0" tIns="0" rIns="0" bIns="0">
            <a:noAutofit/>
          </a:bodyPr>
          <a:lstStyle/>
          <a:p>
            <a:pPr>
              <a:lnSpc>
                <a:spcPct val="110000"/>
              </a:lnSpc>
              <a:tabLst>
                <a:tab pos="0" algn="l"/>
              </a:tabLst>
            </a:pPr>
            <a:r>
              <a:rPr lang="en-GB" sz="1600" b="1" strike="noStrike" spc="-1">
                <a:solidFill>
                  <a:srgbClr val="009AD1"/>
                </a:solidFill>
                <a:latin typeface="Arial"/>
                <a:ea typeface="MS PGothic"/>
              </a:rPr>
              <a:t>A broad athletics programme with a course for everyone!</a:t>
            </a:r>
            <a:br/>
            <a:endParaRPr lang="de-DE" sz="1600" b="1" strike="noStrike" spc="-1">
              <a:solidFill>
                <a:srgbClr val="009AD1"/>
              </a:solidFill>
              <a:latin typeface="Arial"/>
            </a:endParaRPr>
          </a:p>
          <a:p>
            <a:pPr algn="just">
              <a:lnSpc>
                <a:spcPct val="110000"/>
              </a:lnSpc>
              <a:tabLst>
                <a:tab pos="0" algn="l"/>
              </a:tabLst>
            </a:pPr>
            <a:r>
              <a:rPr lang="en-GB" sz="1600" b="0" strike="noStrike" spc="-1">
                <a:solidFill>
                  <a:srgbClr val="000000"/>
                </a:solidFill>
                <a:latin typeface="Arial"/>
                <a:ea typeface="MS PGothic"/>
              </a:rPr>
              <a:t>The university’s location near Lake Constance and the Alps provides optimal conditions for water sports, skiing, climbing, mountain biking and hiking aside from the more common sports courses in football, basketball, tennis, (modern) dance and the like. </a:t>
            </a:r>
            <a:endParaRPr lang="de-DE" sz="1600" b="1" strike="noStrike" spc="-1">
              <a:solidFill>
                <a:srgbClr val="009AD1"/>
              </a:solidFill>
              <a:latin typeface="Arial"/>
            </a:endParaRPr>
          </a:p>
          <a:p>
            <a:pPr>
              <a:lnSpc>
                <a:spcPct val="110000"/>
              </a:lnSpc>
              <a:tabLst>
                <a:tab pos="0" algn="l"/>
              </a:tabLst>
            </a:pPr>
            <a:endParaRPr lang="de-DE" sz="1600" b="1" strike="noStrike" spc="-1">
              <a:solidFill>
                <a:srgbClr val="009AD1"/>
              </a:solidFill>
              <a:latin typeface="Arial"/>
            </a:endParaRPr>
          </a:p>
        </p:txBody>
      </p:sp>
      <p:pic>
        <p:nvPicPr>
          <p:cNvPr id="502" name="Picture 19"/>
          <p:cNvPicPr/>
          <p:nvPr/>
        </p:nvPicPr>
        <p:blipFill>
          <a:blip r:embed="rId2">
            <a:grayscl/>
            <a:extLst>
              <a:ext uri="{BEBA8EAE-BF5A-486C-A8C5-ECC9F3942E4B}">
                <a14:imgProps xmlns:a14="http://schemas.microsoft.com/office/drawing/2010/main">
                  <a14:imgLayer r:embed="rId3">
                    <a14:imgEffect>
                      <a14:brightnessContrast bright="25000" contrast="10000"/>
                    </a14:imgEffect>
                  </a14:imgLayer>
                </a14:imgProps>
              </a:ext>
            </a:extLst>
          </a:blip>
          <a:stretch/>
        </p:blipFill>
        <p:spPr>
          <a:xfrm>
            <a:off x="7092360" y="2133000"/>
            <a:ext cx="1696680" cy="2552400"/>
          </a:xfrm>
          <a:prstGeom prst="rect">
            <a:avLst/>
          </a:prstGeom>
          <a:ln>
            <a:noFill/>
          </a:ln>
        </p:spPr>
      </p:pic>
      <p:pic>
        <p:nvPicPr>
          <p:cNvPr id="503" name="Picture 17"/>
          <p:cNvPicPr/>
          <p:nvPr/>
        </p:nvPicPr>
        <p:blipFill>
          <a:blip r:embed="rId4">
            <a:grayscl/>
            <a:extLst>
              <a:ext uri="{BEBA8EAE-BF5A-486C-A8C5-ECC9F3942E4B}">
                <a14:imgProps xmlns:a14="http://schemas.microsoft.com/office/drawing/2010/main">
                  <a14:imgLayer r:embed="rId5">
                    <a14:imgEffect>
                      <a14:brightnessContrast bright="10000"/>
                    </a14:imgEffect>
                  </a14:imgLayer>
                </a14:imgProps>
              </a:ext>
            </a:extLst>
          </a:blip>
          <a:stretch/>
        </p:blipFill>
        <p:spPr>
          <a:xfrm>
            <a:off x="7092360" y="4797000"/>
            <a:ext cx="1711080" cy="1572840"/>
          </a:xfrm>
          <a:prstGeom prst="rect">
            <a:avLst/>
          </a:prstGeom>
          <a:ln>
            <a:noFill/>
          </a:ln>
        </p:spPr>
      </p:pic>
      <p:pic>
        <p:nvPicPr>
          <p:cNvPr id="504" name="Picture 21"/>
          <p:cNvPicPr/>
          <p:nvPr/>
        </p:nvPicPr>
        <p:blipFill>
          <a:blip r:embed="rId6">
            <a:grayscl/>
            <a:extLst>
              <a:ext uri="{BEBA8EAE-BF5A-486C-A8C5-ECC9F3942E4B}">
                <a14:imgProps xmlns:a14="http://schemas.microsoft.com/office/drawing/2010/main">
                  <a14:imgLayer r:embed="rId7">
                    <a14:imgEffect>
                      <a14:brightnessContrast bright="10000"/>
                    </a14:imgEffect>
                  </a14:imgLayer>
                </a14:imgProps>
              </a:ext>
            </a:extLst>
          </a:blip>
          <a:srcRect r="8921"/>
          <a:stretch/>
        </p:blipFill>
        <p:spPr>
          <a:xfrm>
            <a:off x="3348000" y="4797000"/>
            <a:ext cx="2160360" cy="1580760"/>
          </a:xfrm>
          <a:prstGeom prst="rect">
            <a:avLst/>
          </a:prstGeom>
          <a:ln>
            <a:noFill/>
          </a:ln>
        </p:spPr>
      </p:pic>
      <p:pic>
        <p:nvPicPr>
          <p:cNvPr id="505" name="Picture 24"/>
          <p:cNvPicPr/>
          <p:nvPr/>
        </p:nvPicPr>
        <p:blipFill>
          <a:blip r:embed="rId8">
            <a:grayscl/>
            <a:extLst>
              <a:ext uri="{BEBA8EAE-BF5A-486C-A8C5-ECC9F3942E4B}">
                <a14:imgProps xmlns:a14="http://schemas.microsoft.com/office/drawing/2010/main">
                  <a14:imgLayer r:embed="rId9">
                    <a14:imgEffect>
                      <a14:brightnessContrast bright="25000" contrast="10000"/>
                    </a14:imgEffect>
                  </a14:imgLayer>
                </a14:imgProps>
              </a:ext>
            </a:extLst>
          </a:blip>
          <a:srcRect t="11847" b="8662"/>
          <a:stretch/>
        </p:blipFill>
        <p:spPr>
          <a:xfrm>
            <a:off x="5580000" y="4797000"/>
            <a:ext cx="1453680" cy="1574280"/>
          </a:xfrm>
          <a:prstGeom prst="rect">
            <a:avLst/>
          </a:prstGeom>
          <a:ln>
            <a:noFill/>
          </a:ln>
        </p:spPr>
      </p:pic>
      <p:sp>
        <p:nvSpPr>
          <p:cNvPr id="506"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CDAB6A9-7ED4-4C14-872F-99DB2ED910CF}" type="slidenum">
              <a:rPr lang="de-DE" sz="700" b="1" strike="noStrike" spc="-1">
                <a:solidFill>
                  <a:srgbClr val="000000"/>
                </a:solidFill>
                <a:latin typeface="Arial"/>
              </a:rPr>
              <a:t>16</a:t>
            </a:fld>
            <a:endParaRPr lang="en-US" sz="700" b="0" strike="noStrike" spc="-1">
              <a:latin typeface="Calibri"/>
            </a:endParaRPr>
          </a:p>
        </p:txBody>
      </p:sp>
      <p:pic>
        <p:nvPicPr>
          <p:cNvPr id="507" name="Grafik 4"/>
          <p:cNvPicPr/>
          <p:nvPr/>
        </p:nvPicPr>
        <p:blipFill>
          <a:blip r:embed="rId10"/>
          <a:stretch/>
        </p:blipFill>
        <p:spPr>
          <a:xfrm>
            <a:off x="2291789" y="46300"/>
            <a:ext cx="6794339" cy="6377760"/>
          </a:xfrm>
          <a:prstGeom prst="rect">
            <a:avLst/>
          </a:prstGeom>
          <a:ln>
            <a:noFill/>
          </a:ln>
        </p:spPr>
      </p:pic>
      <p:sp>
        <p:nvSpPr>
          <p:cNvPr id="508" name="CustomShape 4"/>
          <p:cNvSpPr/>
          <p:nvPr/>
        </p:nvSpPr>
        <p:spPr>
          <a:xfrm rot="769200">
            <a:off x="4250159" y="1859691"/>
            <a:ext cx="3118320" cy="1405440"/>
          </a:xfrm>
          <a:prstGeom prst="ellipse">
            <a:avLst/>
          </a:prstGeom>
          <a:noFill/>
          <a:ln>
            <a:round/>
          </a:ln>
        </p:spPr>
        <p:style>
          <a:lnRef idx="2">
            <a:schemeClr val="accent1"/>
          </a:lnRef>
          <a:fillRef idx="1">
            <a:schemeClr val="lt1"/>
          </a:fillRef>
          <a:effectRef idx="0">
            <a:schemeClr val="accent1"/>
          </a:effectRef>
          <a:fontRef idx="minor"/>
        </p:style>
      </p:sp>
      <p:sp>
        <p:nvSpPr>
          <p:cNvPr id="509" name="CustomShape 5"/>
          <p:cNvSpPr/>
          <p:nvPr/>
        </p:nvSpPr>
        <p:spPr>
          <a:xfrm rot="21177701">
            <a:off x="3073320" y="2266461"/>
            <a:ext cx="836640" cy="511200"/>
          </a:xfrm>
          <a:prstGeom prst="rightArrow">
            <a:avLst>
              <a:gd name="adj1" fmla="val 50000"/>
              <a:gd name="adj2" fmla="val 50000"/>
            </a:avLst>
          </a:prstGeom>
          <a:ln>
            <a:noFill/>
          </a:ln>
        </p:spPr>
        <p:style>
          <a:lnRef idx="2">
            <a:schemeClr val="accent1">
              <a:shade val="50000"/>
            </a:schemeClr>
          </a:lnRef>
          <a:fillRef idx="1">
            <a:schemeClr val="accent1"/>
          </a:fillRef>
          <a:effectRef idx="0">
            <a:schemeClr val="accent1"/>
          </a:effectRef>
          <a:fontRef idx="minor"/>
        </p:style>
      </p:sp>
      <p:sp>
        <p:nvSpPr>
          <p:cNvPr id="510" name="CustomShape 6"/>
          <p:cNvSpPr/>
          <p:nvPr/>
        </p:nvSpPr>
        <p:spPr>
          <a:xfrm>
            <a:off x="263652" y="4339969"/>
            <a:ext cx="2827800" cy="202987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GB" sz="1800" b="1" i="1" strike="noStrike" spc="-1" dirty="0">
                <a:solidFill>
                  <a:srgbClr val="009AD1"/>
                </a:solidFill>
                <a:latin typeface="Arial"/>
              </a:rPr>
              <a:t>Team players, individualists,</a:t>
            </a:r>
            <a:br>
              <a:rPr lang="en-GB" sz="1800" b="1" i="1" strike="noStrike" spc="-1" dirty="0">
                <a:solidFill>
                  <a:srgbClr val="009AD1"/>
                </a:solidFill>
                <a:latin typeface="Arial"/>
              </a:rPr>
            </a:br>
            <a:r>
              <a:rPr lang="en-GB" sz="1800" b="1" i="1" strike="noStrike" spc="-1" dirty="0">
                <a:solidFill>
                  <a:srgbClr val="009AD1"/>
                </a:solidFill>
                <a:latin typeface="Arial"/>
              </a:rPr>
              <a:t>professionals,</a:t>
            </a:r>
            <a:br>
              <a:rPr lang="en-GB" sz="1800" b="1" i="1" strike="noStrike" spc="-1" dirty="0">
                <a:solidFill>
                  <a:srgbClr val="009AD1"/>
                </a:solidFill>
                <a:latin typeface="Arial"/>
              </a:rPr>
            </a:br>
            <a:r>
              <a:rPr lang="en-GB" sz="1800" b="1" i="1" strike="noStrike" spc="-1" dirty="0">
                <a:solidFill>
                  <a:srgbClr val="009AD1"/>
                </a:solidFill>
                <a:latin typeface="Arial"/>
              </a:rPr>
              <a:t>and novices are </a:t>
            </a:r>
            <a:br>
              <a:rPr lang="en-GB" sz="1800" b="1" i="1" strike="noStrike" spc="-1" dirty="0">
                <a:solidFill>
                  <a:srgbClr val="009AD1"/>
                </a:solidFill>
                <a:latin typeface="Arial"/>
              </a:rPr>
            </a:br>
            <a:r>
              <a:rPr lang="en-GB" sz="1800" b="1" i="1" strike="noStrike" spc="-1" dirty="0">
                <a:solidFill>
                  <a:srgbClr val="009AD1"/>
                </a:solidFill>
                <a:latin typeface="Arial"/>
              </a:rPr>
              <a:t>equally welcome! </a:t>
            </a:r>
            <a:br>
              <a:rPr b="1" dirty="0"/>
            </a:br>
            <a:endParaRPr lang="en-US" sz="1800" b="1" strike="noStrike" spc="-1" dirty="0">
              <a:latin typeface="Calibri"/>
            </a:endParaRPr>
          </a:p>
          <a:p>
            <a:pPr>
              <a:lnSpc>
                <a:spcPct val="100000"/>
              </a:lnSpc>
            </a:pPr>
            <a:endParaRPr lang="en-US" sz="1800" b="0" strike="noStrike" spc="-1" dirty="0">
              <a:latin typeface="Calibri"/>
            </a:endParaRPr>
          </a:p>
        </p:txBody>
      </p:sp>
    </p:spTree>
    <p:extLst>
      <p:ext uri="{BB962C8B-B14F-4D97-AF65-F5344CB8AC3E}">
        <p14:creationId xmlns:p14="http://schemas.microsoft.com/office/powerpoint/2010/main" val="444626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a:solidFill>
                  <a:srgbClr val="000000"/>
                </a:solidFill>
                <a:uFill>
                  <a:solidFill>
                    <a:srgbClr val="009AD1"/>
                  </a:solidFill>
                </a:uFill>
                <a:latin typeface="Arial"/>
              </a:rPr>
              <a:t>Student Activities</a:t>
            </a:r>
            <a:endParaRPr lang="de-DE" sz="2000" b="0" strike="noStrike" spc="-1">
              <a:solidFill>
                <a:srgbClr val="000000"/>
              </a:solidFill>
              <a:latin typeface="Arial"/>
            </a:endParaRPr>
          </a:p>
        </p:txBody>
      </p:sp>
      <p:sp>
        <p:nvSpPr>
          <p:cNvPr id="512" name="TextShape 2"/>
          <p:cNvSpPr txBox="1"/>
          <p:nvPr/>
        </p:nvSpPr>
        <p:spPr>
          <a:xfrm>
            <a:off x="323640" y="980640"/>
            <a:ext cx="6335280" cy="1439640"/>
          </a:xfrm>
          <a:prstGeom prst="rect">
            <a:avLst/>
          </a:prstGeom>
          <a:noFill/>
          <a:ln>
            <a:noFill/>
          </a:ln>
        </p:spPr>
        <p:txBody>
          <a:bodyPr lIns="0" tIns="0" rIns="0" bIns="0">
            <a:noAutofit/>
          </a:bodyPr>
          <a:lstStyle/>
          <a:p>
            <a:pPr marL="285840" indent="-285480">
              <a:lnSpc>
                <a:spcPct val="100000"/>
              </a:lnSpc>
              <a:buClr>
                <a:srgbClr val="009AD1"/>
              </a:buClr>
              <a:buFont typeface="Symbol"/>
              <a:buChar char="-"/>
            </a:pPr>
            <a:r>
              <a:rPr lang="en-GB" sz="1600" b="0" strike="noStrike" spc="-1" dirty="0">
                <a:solidFill>
                  <a:srgbClr val="000000"/>
                </a:solidFill>
                <a:latin typeface="Arial"/>
                <a:ea typeface="MS PGothic"/>
              </a:rPr>
              <a:t>University Sports,</a:t>
            </a:r>
            <a:endParaRPr lang="de-DE" sz="1600" b="1" strike="noStrike" spc="-1" dirty="0">
              <a:solidFill>
                <a:srgbClr val="009AD1"/>
              </a:solidFill>
              <a:latin typeface="Arial"/>
            </a:endParaRPr>
          </a:p>
          <a:p>
            <a:pPr marL="285840" indent="-285480">
              <a:lnSpc>
                <a:spcPct val="100000"/>
              </a:lnSpc>
              <a:buClr>
                <a:srgbClr val="009AD1"/>
              </a:buClr>
              <a:buFont typeface="Symbol"/>
              <a:buChar char="-"/>
            </a:pPr>
            <a:r>
              <a:rPr lang="en-GB" sz="1600" b="0" strike="noStrike" spc="-1" dirty="0">
                <a:solidFill>
                  <a:srgbClr val="000000"/>
                </a:solidFill>
                <a:latin typeface="Arial"/>
                <a:ea typeface="MS PGothic"/>
              </a:rPr>
              <a:t>University Cinema,</a:t>
            </a:r>
            <a:endParaRPr lang="de-DE" sz="1600" b="1" strike="noStrike" spc="-1" dirty="0">
              <a:solidFill>
                <a:srgbClr val="009AD1"/>
              </a:solidFill>
              <a:latin typeface="Arial"/>
            </a:endParaRPr>
          </a:p>
          <a:p>
            <a:pPr marL="285840" indent="-285480">
              <a:lnSpc>
                <a:spcPct val="100000"/>
              </a:lnSpc>
              <a:buClr>
                <a:srgbClr val="009AD1"/>
              </a:buClr>
              <a:buFont typeface="Symbol"/>
              <a:buChar char="-"/>
            </a:pPr>
            <a:r>
              <a:rPr lang="en-GB" sz="1600" b="0" strike="noStrike" spc="-1" dirty="0">
                <a:solidFill>
                  <a:srgbClr val="000000"/>
                </a:solidFill>
                <a:latin typeface="Arial"/>
                <a:ea typeface="MS PGothic"/>
              </a:rPr>
              <a:t>Campus Radio and TV,</a:t>
            </a:r>
            <a:endParaRPr lang="de-DE" sz="1600" b="1" strike="noStrike" spc="-1" dirty="0">
              <a:solidFill>
                <a:srgbClr val="009AD1"/>
              </a:solidFill>
              <a:latin typeface="Arial"/>
            </a:endParaRPr>
          </a:p>
          <a:p>
            <a:pPr marL="285840" indent="-285480">
              <a:lnSpc>
                <a:spcPct val="100000"/>
              </a:lnSpc>
              <a:buClr>
                <a:srgbClr val="009AD1"/>
              </a:buClr>
              <a:buFont typeface="Symbol"/>
              <a:buChar char="-"/>
            </a:pPr>
            <a:r>
              <a:rPr lang="en-GB" sz="1600" b="0" strike="noStrike" spc="-1" dirty="0">
                <a:solidFill>
                  <a:srgbClr val="000000"/>
                </a:solidFill>
                <a:latin typeface="Arial"/>
                <a:ea typeface="MS PGothic"/>
              </a:rPr>
              <a:t>University Theatre, Orchestra, Choir, Big Band, </a:t>
            </a:r>
            <a:endParaRPr lang="de-DE" sz="1600" b="1" strike="noStrike" spc="-1" dirty="0">
              <a:solidFill>
                <a:srgbClr val="009AD1"/>
              </a:solidFill>
              <a:latin typeface="Arial"/>
            </a:endParaRPr>
          </a:p>
          <a:p>
            <a:pPr marL="285840" indent="-285480">
              <a:lnSpc>
                <a:spcPct val="100000"/>
              </a:lnSpc>
              <a:buClr>
                <a:srgbClr val="009AD1"/>
              </a:buClr>
              <a:buFont typeface="Symbol"/>
              <a:buChar char="-"/>
            </a:pPr>
            <a:r>
              <a:rPr lang="en-GB" sz="1600" b="0" strike="noStrike" spc="-1" dirty="0">
                <a:solidFill>
                  <a:srgbClr val="000000"/>
                </a:solidFill>
                <a:latin typeface="Arial"/>
                <a:ea typeface="MS PGothic"/>
              </a:rPr>
              <a:t>Student Associations (political, religious, social, …)</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a:p>
            <a:endParaRPr lang="de-DE" sz="1600" b="1" strike="noStrike" spc="-1" dirty="0">
              <a:solidFill>
                <a:srgbClr val="009AD1"/>
              </a:solidFill>
              <a:latin typeface="Arial"/>
            </a:endParaRPr>
          </a:p>
        </p:txBody>
      </p:sp>
      <p:sp>
        <p:nvSpPr>
          <p:cNvPr id="513" name="CustomShape 3"/>
          <p:cNvSpPr/>
          <p:nvPr/>
        </p:nvSpPr>
        <p:spPr>
          <a:xfrm>
            <a:off x="1055880" y="3043800"/>
            <a:ext cx="6335280" cy="791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5000"/>
              </a:lnSpc>
            </a:pPr>
            <a:r>
              <a:rPr lang="de-DE" sz="2000" b="1" u="sng" strike="noStrike" spc="-1" dirty="0" err="1">
                <a:solidFill>
                  <a:srgbClr val="000000"/>
                </a:solidFill>
                <a:uFill>
                  <a:solidFill>
                    <a:srgbClr val="009AD1"/>
                  </a:solidFill>
                </a:uFill>
                <a:latin typeface="Arial"/>
              </a:rPr>
              <a:t>One</a:t>
            </a:r>
            <a:r>
              <a:rPr lang="de-DE" sz="2000" b="1" u="sng" strike="noStrike" spc="-1" dirty="0">
                <a:solidFill>
                  <a:srgbClr val="000000"/>
                </a:solidFill>
                <a:uFill>
                  <a:solidFill>
                    <a:srgbClr val="009AD1"/>
                  </a:solidFill>
                </a:uFill>
                <a:latin typeface="Arial"/>
              </a:rPr>
              <a:t> Campus </a:t>
            </a:r>
            <a:endParaRPr lang="en-US" sz="2000" b="0" strike="noStrike" spc="-1" dirty="0">
              <a:latin typeface="Calibri"/>
            </a:endParaRPr>
          </a:p>
        </p:txBody>
      </p:sp>
      <p:sp>
        <p:nvSpPr>
          <p:cNvPr id="514" name="CustomShape 4"/>
          <p:cNvSpPr/>
          <p:nvPr/>
        </p:nvSpPr>
        <p:spPr>
          <a:xfrm>
            <a:off x="1055880" y="3550320"/>
            <a:ext cx="4571640" cy="11911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720">
              <a:lnSpc>
                <a:spcPct val="100000"/>
              </a:lnSpc>
              <a:spcBef>
                <a:spcPts val="320"/>
              </a:spcBef>
              <a:buClr>
                <a:srgbClr val="0096D2"/>
              </a:buClr>
              <a:buFont typeface="Symbol"/>
              <a:buChar char="-"/>
            </a:pPr>
            <a:r>
              <a:rPr lang="de-DE" sz="1600" b="0" strike="noStrike" spc="-1" dirty="0">
                <a:solidFill>
                  <a:srgbClr val="000000"/>
                </a:solidFill>
                <a:latin typeface="Arial"/>
              </a:rPr>
              <a:t>Campus Cafeteria</a:t>
            </a:r>
          </a:p>
          <a:p>
            <a:pPr marL="343080" indent="-342720">
              <a:lnSpc>
                <a:spcPct val="100000"/>
              </a:lnSpc>
              <a:spcBef>
                <a:spcPts val="320"/>
              </a:spcBef>
              <a:buClr>
                <a:srgbClr val="0096D2"/>
              </a:buClr>
              <a:buFont typeface="Symbol"/>
              <a:buChar char="-"/>
            </a:pPr>
            <a:r>
              <a:rPr lang="de-DE" sz="1600" spc="-1" dirty="0">
                <a:solidFill>
                  <a:srgbClr val="000000"/>
                </a:solidFill>
                <a:latin typeface="Arial"/>
              </a:rPr>
              <a:t>Campus Café</a:t>
            </a:r>
            <a:endParaRPr lang="en-US" sz="1600" b="0" strike="noStrike" spc="-1" dirty="0">
              <a:latin typeface="Calibri"/>
            </a:endParaRPr>
          </a:p>
          <a:p>
            <a:pPr marL="343080" indent="-342720">
              <a:lnSpc>
                <a:spcPct val="100000"/>
              </a:lnSpc>
              <a:spcBef>
                <a:spcPts val="320"/>
              </a:spcBef>
              <a:buClr>
                <a:srgbClr val="0096D2"/>
              </a:buClr>
              <a:buFont typeface="Symbol"/>
              <a:buChar char="-"/>
            </a:pPr>
            <a:r>
              <a:rPr lang="de-DE" sz="1600" b="0" strike="noStrike" spc="-1" dirty="0">
                <a:solidFill>
                  <a:srgbClr val="000000"/>
                </a:solidFill>
                <a:latin typeface="Arial"/>
              </a:rPr>
              <a:t>University Restaurant </a:t>
            </a:r>
            <a:endParaRPr lang="en-US" sz="1600" b="0" strike="noStrike" spc="-1" dirty="0">
              <a:latin typeface="Calibri"/>
            </a:endParaRPr>
          </a:p>
          <a:p>
            <a:pPr marL="343080" indent="-342720">
              <a:lnSpc>
                <a:spcPct val="100000"/>
              </a:lnSpc>
              <a:spcBef>
                <a:spcPts val="320"/>
              </a:spcBef>
              <a:buClr>
                <a:srgbClr val="0096D2"/>
              </a:buClr>
              <a:buFont typeface="Symbol"/>
              <a:buChar char="-"/>
            </a:pPr>
            <a:r>
              <a:rPr lang="de-DE" sz="1600" b="0" strike="noStrike" spc="-1" dirty="0">
                <a:solidFill>
                  <a:srgbClr val="000000"/>
                </a:solidFill>
                <a:latin typeface="Arial"/>
              </a:rPr>
              <a:t>University Beach</a:t>
            </a:r>
            <a:endParaRPr lang="en-US" sz="1600" b="0" strike="noStrike" spc="-1" dirty="0">
              <a:latin typeface="Calibri"/>
            </a:endParaRPr>
          </a:p>
        </p:txBody>
      </p:sp>
      <p:pic>
        <p:nvPicPr>
          <p:cNvPr id="515" name="Picture 11"/>
          <p:cNvPicPr/>
          <p:nvPr/>
        </p:nvPicPr>
        <p:blipFill>
          <a:blip r:embed="rId2"/>
          <a:stretch/>
        </p:blipFill>
        <p:spPr>
          <a:xfrm>
            <a:off x="5724360" y="2661840"/>
            <a:ext cx="2447640" cy="833040"/>
          </a:xfrm>
          <a:prstGeom prst="rect">
            <a:avLst/>
          </a:prstGeom>
          <a:ln>
            <a:noFill/>
          </a:ln>
        </p:spPr>
      </p:pic>
      <p:pic>
        <p:nvPicPr>
          <p:cNvPr id="516" name="Bild 10"/>
          <p:cNvPicPr/>
          <p:nvPr/>
        </p:nvPicPr>
        <p:blipFill>
          <a:blip r:embed="rId3"/>
          <a:stretch/>
        </p:blipFill>
        <p:spPr>
          <a:xfrm>
            <a:off x="4223880" y="5546520"/>
            <a:ext cx="3965040" cy="694080"/>
          </a:xfrm>
          <a:prstGeom prst="rect">
            <a:avLst/>
          </a:prstGeom>
          <a:ln>
            <a:noFill/>
          </a:ln>
        </p:spPr>
      </p:pic>
      <p:sp>
        <p:nvSpPr>
          <p:cNvPr id="517" name="TextShape 5"/>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10AA2F7A-800D-46DE-830F-A90F03015C50}" type="slidenum">
              <a:rPr lang="de-DE" sz="700" b="1" strike="noStrike" spc="-1">
                <a:solidFill>
                  <a:srgbClr val="000000"/>
                </a:solidFill>
                <a:latin typeface="Arial"/>
              </a:rPr>
              <a:t>17</a:t>
            </a:fld>
            <a:endParaRPr lang="en-US" sz="700" b="0" strike="noStrike" spc="-1">
              <a:latin typeface="Calibri"/>
            </a:endParaRPr>
          </a:p>
        </p:txBody>
      </p:sp>
      <p:pic>
        <p:nvPicPr>
          <p:cNvPr id="518" name="Grafik 4"/>
          <p:cNvPicPr/>
          <p:nvPr/>
        </p:nvPicPr>
        <p:blipFill>
          <a:blip r:embed="rId4"/>
          <a:stretch/>
        </p:blipFill>
        <p:spPr>
          <a:xfrm>
            <a:off x="5544720" y="3645000"/>
            <a:ext cx="2627280" cy="1751400"/>
          </a:xfrm>
          <a:prstGeom prst="rect">
            <a:avLst/>
          </a:prstGeom>
          <a:ln>
            <a:noFill/>
          </a:ln>
        </p:spPr>
      </p:pic>
    </p:spTree>
    <p:extLst>
      <p:ext uri="{BB962C8B-B14F-4D97-AF65-F5344CB8AC3E}">
        <p14:creationId xmlns:p14="http://schemas.microsoft.com/office/powerpoint/2010/main" val="1505463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extShape 1"/>
          <p:cNvSpPr txBox="1"/>
          <p:nvPr/>
        </p:nvSpPr>
        <p:spPr>
          <a:xfrm>
            <a:off x="324000" y="404640"/>
            <a:ext cx="834120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Study Abroad in Konstanz – Why?</a:t>
            </a:r>
          </a:p>
          <a:p>
            <a:pPr>
              <a:lnSpc>
                <a:spcPct val="95000"/>
              </a:lnSpc>
            </a:pPr>
            <a:r>
              <a:rPr lang="en-GB" sz="2000" b="1" u="sng" spc="-1">
                <a:solidFill>
                  <a:srgbClr val="000000"/>
                </a:solidFill>
                <a:uFill>
                  <a:solidFill>
                    <a:srgbClr val="009AD1"/>
                  </a:solidFill>
                </a:uFill>
                <a:latin typeface="Arial"/>
              </a:rPr>
              <a:t>Academic reasons</a:t>
            </a:r>
            <a:endParaRPr lang="de-DE" sz="2000" b="0" strike="noStrike" spc="-1" dirty="0">
              <a:solidFill>
                <a:srgbClr val="000000"/>
              </a:solidFill>
              <a:latin typeface="Arial"/>
            </a:endParaRPr>
          </a:p>
        </p:txBody>
      </p:sp>
      <p:sp>
        <p:nvSpPr>
          <p:cNvPr id="423" name="TextShape 2"/>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816108FD-9A90-4A34-B8D6-29F8C82056EE}" type="slidenum">
              <a:rPr lang="de-DE" sz="700" b="1" strike="noStrike" spc="-1">
                <a:solidFill>
                  <a:srgbClr val="000000"/>
                </a:solidFill>
                <a:latin typeface="Arial"/>
              </a:rPr>
              <a:t>18</a:t>
            </a:fld>
            <a:endParaRPr lang="en-US" sz="700" b="0" strike="noStrike" spc="-1">
              <a:latin typeface="Calibri"/>
            </a:endParaRPr>
          </a:p>
        </p:txBody>
      </p:sp>
      <p:sp>
        <p:nvSpPr>
          <p:cNvPr id="424" name="CustomShape 3"/>
          <p:cNvSpPr/>
          <p:nvPr/>
        </p:nvSpPr>
        <p:spPr>
          <a:xfrm>
            <a:off x="442946" y="1814119"/>
            <a:ext cx="8103308" cy="55752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50000"/>
              </a:lnSpc>
            </a:pPr>
            <a:endParaRPr lang="en-GB" sz="1800" b="0" strike="noStrike" spc="-1" dirty="0">
              <a:latin typeface="Calibri"/>
            </a:endParaRPr>
          </a:p>
          <a:p>
            <a:pPr marL="343080" indent="-342720">
              <a:lnSpc>
                <a:spcPct val="150000"/>
              </a:lnSpc>
              <a:buClr>
                <a:srgbClr val="009AD1"/>
              </a:buClr>
              <a:buFont typeface="Symbol"/>
              <a:buChar char="-"/>
            </a:pPr>
            <a:r>
              <a:rPr lang="en-GB" sz="1600" b="1" strike="noStrike" spc="-1" dirty="0">
                <a:solidFill>
                  <a:srgbClr val="000000"/>
                </a:solidFill>
                <a:latin typeface="Arial"/>
              </a:rPr>
              <a:t>Choose courses across Faculties and Departments</a:t>
            </a:r>
            <a:endParaRPr lang="en-GB" sz="1600" b="0" strike="noStrike" spc="-1" dirty="0">
              <a:latin typeface="Calibri"/>
            </a:endParaRPr>
          </a:p>
          <a:p>
            <a:pPr marL="343080" indent="-342720">
              <a:spcBef>
                <a:spcPts val="601"/>
              </a:spcBef>
              <a:spcAft>
                <a:spcPts val="601"/>
              </a:spcAft>
              <a:buClr>
                <a:srgbClr val="009AD1"/>
              </a:buClr>
              <a:buFont typeface="Symbol"/>
              <a:buChar char="-"/>
            </a:pPr>
            <a:r>
              <a:rPr lang="en-GB" sz="1600" spc="-1" dirty="0">
                <a:solidFill>
                  <a:srgbClr val="000000"/>
                </a:solidFill>
                <a:latin typeface="Arial"/>
              </a:rPr>
              <a:t>Take courses from our </a:t>
            </a:r>
            <a:r>
              <a:rPr lang="en-GB" sz="1600" b="1" spc="-1" dirty="0">
                <a:solidFill>
                  <a:srgbClr val="000000"/>
                </a:solidFill>
                <a:latin typeface="Arial"/>
              </a:rPr>
              <a:t>regular curricula</a:t>
            </a:r>
            <a:br>
              <a:rPr lang="en-GB" sz="1600" spc="-1" dirty="0">
                <a:solidFill>
                  <a:srgbClr val="000000"/>
                </a:solidFill>
                <a:latin typeface="Arial"/>
              </a:rPr>
            </a:br>
            <a:r>
              <a:rPr lang="en-GB" sz="1600" spc="-1" dirty="0">
                <a:solidFill>
                  <a:srgbClr val="000000"/>
                </a:solidFill>
                <a:latin typeface="Arial"/>
              </a:rPr>
              <a:t>(taught in </a:t>
            </a:r>
            <a:r>
              <a:rPr lang="en-GB" sz="1600" b="1" spc="-1" dirty="0">
                <a:solidFill>
                  <a:srgbClr val="000000"/>
                </a:solidFill>
                <a:latin typeface="Arial"/>
              </a:rPr>
              <a:t>German</a:t>
            </a:r>
            <a:r>
              <a:rPr lang="en-GB" sz="1600" spc="-1" dirty="0">
                <a:solidFill>
                  <a:srgbClr val="000000"/>
                </a:solidFill>
                <a:latin typeface="Arial"/>
              </a:rPr>
              <a:t> or in </a:t>
            </a:r>
            <a:r>
              <a:rPr lang="en-GB" sz="1600" b="1" spc="-1" dirty="0">
                <a:solidFill>
                  <a:srgbClr val="000000"/>
                </a:solidFill>
                <a:latin typeface="Arial"/>
              </a:rPr>
              <a:t>English</a:t>
            </a:r>
            <a:r>
              <a:rPr lang="en-GB" sz="1600" spc="-1" dirty="0">
                <a:solidFill>
                  <a:srgbClr val="000000"/>
                </a:solidFill>
                <a:latin typeface="Arial"/>
              </a:rPr>
              <a:t>)</a:t>
            </a:r>
            <a:br>
              <a:rPr lang="en-GB" sz="1600" spc="-1" dirty="0">
                <a:solidFill>
                  <a:srgbClr val="000000"/>
                </a:solidFill>
                <a:latin typeface="Arial"/>
              </a:rPr>
            </a:br>
            <a:r>
              <a:rPr lang="en-GB" sz="1600" spc="-1" dirty="0">
                <a:solidFill>
                  <a:srgbClr val="000000"/>
                </a:solidFill>
                <a:latin typeface="Arial"/>
              </a:rPr>
              <a:t>as well as courses </a:t>
            </a:r>
            <a:r>
              <a:rPr lang="en-GB" sz="1600" b="1" spc="-1" dirty="0">
                <a:solidFill>
                  <a:srgbClr val="000000"/>
                </a:solidFill>
                <a:latin typeface="Arial"/>
              </a:rPr>
              <a:t>designed for international students</a:t>
            </a:r>
          </a:p>
          <a:p>
            <a:pPr marL="343080" indent="-342720">
              <a:lnSpc>
                <a:spcPct val="100000"/>
              </a:lnSpc>
              <a:spcBef>
                <a:spcPts val="601"/>
              </a:spcBef>
              <a:spcAft>
                <a:spcPts val="601"/>
              </a:spcAft>
              <a:buClr>
                <a:srgbClr val="009AD1"/>
              </a:buClr>
              <a:buFont typeface="Symbol"/>
              <a:buChar char="-"/>
            </a:pPr>
            <a:r>
              <a:rPr lang="en-GB" sz="1600" b="0" strike="noStrike" spc="-1" dirty="0">
                <a:solidFill>
                  <a:srgbClr val="000000"/>
                </a:solidFill>
                <a:latin typeface="Arial"/>
              </a:rPr>
              <a:t>Learn or improve your German significantly in the pre-semester </a:t>
            </a:r>
            <a:r>
              <a:rPr lang="en-GB" sz="1600" b="1" strike="noStrike" spc="-1" dirty="0">
                <a:solidFill>
                  <a:schemeClr val="accent1"/>
                </a:solidFill>
                <a:latin typeface="Arial"/>
              </a:rPr>
              <a:t>intensive German language</a:t>
            </a:r>
            <a:r>
              <a:rPr lang="en-GB" sz="1600" b="1" strike="noStrike" spc="-1" dirty="0">
                <a:solidFill>
                  <a:srgbClr val="000000"/>
                </a:solidFill>
                <a:latin typeface="Arial"/>
              </a:rPr>
              <a:t> courses in March and/or September</a:t>
            </a:r>
          </a:p>
          <a:p>
            <a:pPr marL="343080" indent="-342720">
              <a:spcBef>
                <a:spcPts val="601"/>
              </a:spcBef>
              <a:spcAft>
                <a:spcPts val="601"/>
              </a:spcAft>
              <a:buClr>
                <a:srgbClr val="009AD1"/>
              </a:buClr>
              <a:buFont typeface="Symbol"/>
              <a:buChar char="-"/>
            </a:pPr>
            <a:r>
              <a:rPr lang="en-GB" sz="1600" i="1" spc="-1" dirty="0">
                <a:solidFill>
                  <a:srgbClr val="000000"/>
                </a:solidFill>
              </a:rPr>
              <a:t>or</a:t>
            </a:r>
            <a:r>
              <a:rPr lang="en-GB" sz="1600" spc="-1" dirty="0">
                <a:solidFill>
                  <a:srgbClr val="000000"/>
                </a:solidFill>
              </a:rPr>
              <a:t> learn another language for free in our </a:t>
            </a:r>
            <a:r>
              <a:rPr lang="en-GB" sz="1600" b="1" spc="-1" dirty="0">
                <a:solidFill>
                  <a:schemeClr val="accent1"/>
                </a:solidFill>
              </a:rPr>
              <a:t>Language Institute</a:t>
            </a:r>
            <a:endParaRPr lang="en-GB" sz="1600" b="1" spc="-1" dirty="0">
              <a:solidFill>
                <a:srgbClr val="000000"/>
              </a:solidFill>
              <a:latin typeface="Arial"/>
            </a:endParaRPr>
          </a:p>
          <a:p>
            <a:pPr marL="343080" indent="-342720">
              <a:spcBef>
                <a:spcPts val="601"/>
              </a:spcBef>
              <a:spcAft>
                <a:spcPts val="601"/>
              </a:spcAft>
              <a:buClr>
                <a:srgbClr val="009AD1"/>
              </a:buClr>
              <a:buFont typeface="Symbol"/>
              <a:buChar char="-"/>
            </a:pPr>
            <a:r>
              <a:rPr lang="en-GB" sz="1600" spc="-1" dirty="0">
                <a:solidFill>
                  <a:srgbClr val="000000"/>
                </a:solidFill>
              </a:rPr>
              <a:t>Take advantage of the course offer of the </a:t>
            </a:r>
            <a:r>
              <a:rPr lang="en-GB" sz="1600" b="1" spc="-1" dirty="0">
                <a:solidFill>
                  <a:schemeClr val="accent1"/>
                </a:solidFill>
              </a:rPr>
              <a:t>Centre for Transferable Skills</a:t>
            </a:r>
            <a:r>
              <a:rPr lang="en-GB" sz="1600" spc="-1" dirty="0">
                <a:solidFill>
                  <a:srgbClr val="000000"/>
                </a:solidFill>
              </a:rPr>
              <a:t>: </a:t>
            </a:r>
            <a:br>
              <a:rPr lang="en-GB" sz="1600" dirty="0"/>
            </a:br>
            <a:r>
              <a:rPr lang="en-GB" sz="1600" spc="-1" dirty="0">
                <a:solidFill>
                  <a:srgbClr val="000000"/>
                </a:solidFill>
              </a:rPr>
              <a:t>a </a:t>
            </a:r>
            <a:r>
              <a:rPr lang="en-GB" sz="1600" u="sng" spc="-1" dirty="0">
                <a:solidFill>
                  <a:srgbClr val="000000"/>
                </a:solidFill>
              </a:rPr>
              <a:t>wide</a:t>
            </a:r>
            <a:r>
              <a:rPr lang="en-GB" sz="1600" spc="-1" dirty="0">
                <a:solidFill>
                  <a:srgbClr val="000000"/>
                </a:solidFill>
              </a:rPr>
              <a:t> offer of courses, partly taught in English on </a:t>
            </a:r>
            <a:r>
              <a:rPr lang="en-GB" sz="1600" b="1" spc="-1" dirty="0">
                <a:solidFill>
                  <a:srgbClr val="000000"/>
                </a:solidFill>
              </a:rPr>
              <a:t>project management, communicative, social and personal core competences, sustainability, service learning, management and Economy, media, entrepreneurship</a:t>
            </a:r>
            <a:r>
              <a:rPr lang="en-GB" sz="1600" spc="-1" dirty="0">
                <a:solidFill>
                  <a:srgbClr val="000000"/>
                </a:solidFill>
              </a:rPr>
              <a:t> etc.</a:t>
            </a:r>
            <a:endParaRPr lang="en-GB" sz="1600" b="0" strike="noStrike" spc="-1" dirty="0">
              <a:latin typeface="Calibri"/>
            </a:endParaRPr>
          </a:p>
          <a:p>
            <a:pPr>
              <a:lnSpc>
                <a:spcPct val="100000"/>
              </a:lnSpc>
            </a:pPr>
            <a:endParaRPr lang="en-GB" sz="1600" b="0" strike="noStrike" spc="-1" dirty="0">
              <a:latin typeface="Calibri"/>
            </a:endParaRPr>
          </a:p>
          <a:p>
            <a:pPr marL="266760" indent="-266400">
              <a:lnSpc>
                <a:spcPct val="100000"/>
              </a:lnSpc>
              <a:spcAft>
                <a:spcPts val="1800"/>
              </a:spcAft>
              <a:tabLst>
                <a:tab pos="0" algn="l"/>
              </a:tabLst>
            </a:pPr>
            <a:endParaRPr lang="en-GB" sz="1600" b="0" strike="noStrike" spc="-1" dirty="0">
              <a:latin typeface="Calibri"/>
            </a:endParaRPr>
          </a:p>
        </p:txBody>
      </p:sp>
      <p:pic>
        <p:nvPicPr>
          <p:cNvPr id="6" name="Picture 8" descr="illustration.eps">
            <a:extLst>
              <a:ext uri="{FF2B5EF4-FFF2-40B4-BE49-F238E27FC236}">
                <a16:creationId xmlns:a16="http://schemas.microsoft.com/office/drawing/2014/main" id="{AD0426DE-96AE-A646-A9CC-BB4AFFFFBE56}"/>
              </a:ext>
            </a:extLst>
          </p:cNvPr>
          <p:cNvPicPr/>
          <p:nvPr/>
        </p:nvPicPr>
        <p:blipFill>
          <a:blip r:embed="rId2"/>
          <a:stretch/>
        </p:blipFill>
        <p:spPr>
          <a:xfrm>
            <a:off x="6658560" y="260640"/>
            <a:ext cx="2208960" cy="2291040"/>
          </a:xfrm>
          <a:prstGeom prst="rect">
            <a:avLst/>
          </a:prstGeom>
          <a:ln>
            <a:noFill/>
          </a:ln>
        </p:spPr>
      </p:pic>
    </p:spTree>
    <p:extLst>
      <p:ext uri="{BB962C8B-B14F-4D97-AF65-F5344CB8AC3E}">
        <p14:creationId xmlns:p14="http://schemas.microsoft.com/office/powerpoint/2010/main" val="1775101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8B64B5-A93A-6C49-9E69-6BDED81EC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395" y="0"/>
            <a:ext cx="3330146" cy="3330146"/>
          </a:xfrm>
          <a:prstGeom prst="rect">
            <a:avLst/>
          </a:prstGeom>
        </p:spPr>
      </p:pic>
      <p:sp>
        <p:nvSpPr>
          <p:cNvPr id="422" name="TextShape 1"/>
          <p:cNvSpPr txBox="1"/>
          <p:nvPr/>
        </p:nvSpPr>
        <p:spPr>
          <a:xfrm>
            <a:off x="324000" y="404640"/>
            <a:ext cx="834120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Study Abroad in Konstanz – Why?</a:t>
            </a:r>
          </a:p>
          <a:p>
            <a:pPr>
              <a:lnSpc>
                <a:spcPct val="95000"/>
              </a:lnSpc>
            </a:pPr>
            <a:r>
              <a:rPr lang="en-GB" sz="2000" b="1" u="sng" spc="-1" dirty="0">
                <a:solidFill>
                  <a:srgbClr val="000000"/>
                </a:solidFill>
                <a:uFill>
                  <a:solidFill>
                    <a:srgbClr val="009AD1"/>
                  </a:solidFill>
                </a:uFill>
                <a:latin typeface="Arial"/>
              </a:rPr>
              <a:t>Practical reasons</a:t>
            </a:r>
            <a:endParaRPr lang="de-DE" sz="2000" b="0" strike="noStrike" spc="-1" dirty="0">
              <a:solidFill>
                <a:srgbClr val="000000"/>
              </a:solidFill>
              <a:latin typeface="Arial"/>
            </a:endParaRPr>
          </a:p>
        </p:txBody>
      </p:sp>
      <p:sp>
        <p:nvSpPr>
          <p:cNvPr id="423" name="TextShape 2"/>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816108FD-9A90-4A34-B8D6-29F8C82056EE}" type="slidenum">
              <a:rPr lang="de-DE" sz="700" b="1" strike="noStrike" spc="-1">
                <a:solidFill>
                  <a:srgbClr val="000000"/>
                </a:solidFill>
                <a:latin typeface="Arial"/>
              </a:rPr>
              <a:t>19</a:t>
            </a:fld>
            <a:endParaRPr lang="en-US" sz="700" b="0" strike="noStrike" spc="-1">
              <a:latin typeface="Calibri"/>
            </a:endParaRPr>
          </a:p>
        </p:txBody>
      </p:sp>
      <p:sp>
        <p:nvSpPr>
          <p:cNvPr id="424" name="CustomShape 3"/>
          <p:cNvSpPr/>
          <p:nvPr/>
        </p:nvSpPr>
        <p:spPr>
          <a:xfrm>
            <a:off x="324000" y="1952366"/>
            <a:ext cx="8103308" cy="357110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50000"/>
              </a:lnSpc>
            </a:pPr>
            <a:endParaRPr lang="en-GB" sz="1800" b="0" strike="noStrike" spc="-1" dirty="0">
              <a:latin typeface="Calibri"/>
            </a:endParaRPr>
          </a:p>
          <a:p>
            <a:pPr marL="343080" indent="-342720">
              <a:spcBef>
                <a:spcPts val="601"/>
              </a:spcBef>
              <a:spcAft>
                <a:spcPts val="601"/>
              </a:spcAft>
              <a:buClr>
                <a:srgbClr val="009AD1"/>
              </a:buClr>
              <a:buFont typeface="Symbol"/>
              <a:buChar char="-"/>
            </a:pPr>
            <a:r>
              <a:rPr lang="de-DE" sz="1600" dirty="0" err="1"/>
              <a:t>Apply</a:t>
            </a:r>
            <a:r>
              <a:rPr lang="de-DE" sz="1600" dirty="0"/>
              <a:t> </a:t>
            </a:r>
            <a:r>
              <a:rPr lang="de-DE" sz="1600" dirty="0" err="1"/>
              <a:t>for</a:t>
            </a:r>
            <a:r>
              <a:rPr lang="de-DE" sz="1600" dirty="0"/>
              <a:t> </a:t>
            </a:r>
            <a:r>
              <a:rPr lang="de-DE" sz="1600" b="1" dirty="0" err="1">
                <a:solidFill>
                  <a:schemeClr val="accent1"/>
                </a:solidFill>
              </a:rPr>
              <a:t>student</a:t>
            </a:r>
            <a:r>
              <a:rPr lang="de-DE" sz="1600" b="1" dirty="0">
                <a:solidFill>
                  <a:schemeClr val="accent1"/>
                </a:solidFill>
              </a:rPr>
              <a:t> </a:t>
            </a:r>
            <a:r>
              <a:rPr lang="de-DE" sz="1600" b="1" dirty="0" err="1">
                <a:solidFill>
                  <a:schemeClr val="accent1"/>
                </a:solidFill>
              </a:rPr>
              <a:t>housing</a:t>
            </a:r>
            <a:br>
              <a:rPr lang="de-DE" sz="1600" b="1" dirty="0">
                <a:solidFill>
                  <a:schemeClr val="accent1"/>
                </a:solidFill>
              </a:rPr>
            </a:br>
            <a:r>
              <a:rPr lang="de-DE" sz="1600" dirty="0"/>
              <a:t>in a </a:t>
            </a:r>
            <a:r>
              <a:rPr lang="de-DE" sz="1600" dirty="0" err="1"/>
              <a:t>convenient</a:t>
            </a:r>
            <a:r>
              <a:rPr lang="de-DE" sz="1600" dirty="0"/>
              <a:t> </a:t>
            </a:r>
            <a:r>
              <a:rPr lang="de-DE" sz="1600" dirty="0" err="1"/>
              <a:t>and</a:t>
            </a:r>
            <a:r>
              <a:rPr lang="de-DE" sz="1600" dirty="0"/>
              <a:t> </a:t>
            </a:r>
            <a:r>
              <a:rPr lang="de-DE" sz="1600" dirty="0" err="1"/>
              <a:t>safe</a:t>
            </a:r>
            <a:r>
              <a:rPr lang="de-DE" sz="1600" dirty="0"/>
              <a:t> </a:t>
            </a:r>
            <a:r>
              <a:rPr lang="de-DE" sz="1600" dirty="0" err="1"/>
              <a:t>location</a:t>
            </a:r>
            <a:br>
              <a:rPr lang="de-DE" sz="1600" dirty="0"/>
            </a:br>
            <a:r>
              <a:rPr lang="de-DE" sz="1600" dirty="0" err="1"/>
              <a:t>together</a:t>
            </a:r>
            <a:r>
              <a:rPr lang="de-DE" sz="1600" dirty="0"/>
              <a:t> </a:t>
            </a:r>
            <a:r>
              <a:rPr lang="de-DE" sz="1600" dirty="0" err="1"/>
              <a:t>with</a:t>
            </a:r>
            <a:r>
              <a:rPr lang="de-DE" sz="1600" dirty="0"/>
              <a:t> </a:t>
            </a:r>
            <a:r>
              <a:rPr lang="de-DE" sz="1600" dirty="0" err="1"/>
              <a:t>your</a:t>
            </a:r>
            <a:r>
              <a:rPr lang="de-DE" sz="1600" dirty="0"/>
              <a:t> </a:t>
            </a:r>
            <a:r>
              <a:rPr lang="de-DE" sz="1600" dirty="0" err="1"/>
              <a:t>application</a:t>
            </a:r>
            <a:r>
              <a:rPr lang="de-DE" sz="1600" dirty="0"/>
              <a:t> </a:t>
            </a:r>
            <a:r>
              <a:rPr lang="de-DE" sz="1600" dirty="0" err="1"/>
              <a:t>as</a:t>
            </a:r>
            <a:r>
              <a:rPr lang="de-DE" sz="1600" dirty="0"/>
              <a:t> </a:t>
            </a:r>
            <a:r>
              <a:rPr lang="de-DE" sz="1600" dirty="0" err="1"/>
              <a:t>exchange</a:t>
            </a:r>
            <a:r>
              <a:rPr lang="de-DE" sz="1600" dirty="0"/>
              <a:t> </a:t>
            </a:r>
            <a:r>
              <a:rPr lang="de-DE" sz="1600" dirty="0" err="1"/>
              <a:t>student</a:t>
            </a:r>
            <a:r>
              <a:rPr lang="de-DE" sz="1600" b="1" dirty="0"/>
              <a:t>*</a:t>
            </a:r>
            <a:br>
              <a:rPr lang="de-DE" sz="1600" b="1" dirty="0"/>
            </a:br>
            <a:r>
              <a:rPr lang="de-DE" sz="1600" b="1" dirty="0"/>
              <a:t>(</a:t>
            </a:r>
            <a:r>
              <a:rPr lang="de-DE" sz="1600" dirty="0" err="1"/>
              <a:t>single</a:t>
            </a:r>
            <a:r>
              <a:rPr lang="de-DE" sz="1600" dirty="0"/>
              <a:t> </a:t>
            </a:r>
            <a:r>
              <a:rPr lang="de-DE" sz="1600" dirty="0" err="1"/>
              <a:t>rooms</a:t>
            </a:r>
            <a:r>
              <a:rPr lang="de-DE" sz="1600" dirty="0"/>
              <a:t> in </a:t>
            </a:r>
            <a:r>
              <a:rPr lang="de-DE" sz="1600" dirty="0" err="1"/>
              <a:t>shared</a:t>
            </a:r>
            <a:r>
              <a:rPr lang="de-DE" sz="1600" dirty="0"/>
              <a:t> </a:t>
            </a:r>
            <a:r>
              <a:rPr lang="de-DE" sz="1600" dirty="0" err="1"/>
              <a:t>apartments</a:t>
            </a:r>
            <a:r>
              <a:rPr lang="de-DE" sz="1600" dirty="0"/>
              <a:t> </a:t>
            </a:r>
            <a:r>
              <a:rPr lang="de-DE" sz="1600" dirty="0" err="1"/>
              <a:t>or</a:t>
            </a:r>
            <a:r>
              <a:rPr lang="de-DE" sz="1600" dirty="0"/>
              <a:t> </a:t>
            </a:r>
            <a:r>
              <a:rPr lang="de-DE" sz="1600" dirty="0" err="1"/>
              <a:t>single</a:t>
            </a:r>
            <a:r>
              <a:rPr lang="de-DE" sz="1600" dirty="0"/>
              <a:t> </a:t>
            </a:r>
            <a:r>
              <a:rPr lang="de-DE" sz="1600" dirty="0" err="1"/>
              <a:t>apartments</a:t>
            </a:r>
            <a:r>
              <a:rPr lang="de-DE" sz="1600" dirty="0"/>
              <a:t> </a:t>
            </a:r>
            <a:r>
              <a:rPr lang="de-DE" sz="1600" dirty="0" err="1"/>
              <a:t>available</a:t>
            </a:r>
            <a:r>
              <a:rPr lang="de-DE" sz="1600" dirty="0"/>
              <a:t>)</a:t>
            </a:r>
            <a:endParaRPr lang="en-GB" sz="1600" b="0" strike="noStrike" spc="-1" dirty="0">
              <a:latin typeface="Calibri"/>
            </a:endParaRPr>
          </a:p>
          <a:p>
            <a:pPr marL="343080" indent="-342720">
              <a:spcBef>
                <a:spcPts val="601"/>
              </a:spcBef>
              <a:buClr>
                <a:srgbClr val="009AD1"/>
              </a:buClr>
              <a:buFont typeface="Symbol"/>
              <a:buChar char="-"/>
            </a:pPr>
            <a:r>
              <a:rPr lang="en-GB" sz="1600" b="1" strike="noStrike" spc="-1" dirty="0">
                <a:solidFill>
                  <a:schemeClr val="accent1"/>
                </a:solidFill>
                <a:latin typeface="Arial"/>
              </a:rPr>
              <a:t>Comprehensive support </a:t>
            </a:r>
            <a:r>
              <a:rPr lang="en-GB" sz="1600" b="1" strike="noStrike" spc="-1" dirty="0">
                <a:solidFill>
                  <a:srgbClr val="000000"/>
                </a:solidFill>
                <a:latin typeface="Arial"/>
              </a:rPr>
              <a:t>by our staff </a:t>
            </a:r>
            <a:r>
              <a:rPr lang="en-GB" sz="1600" b="0" strike="noStrike" spc="-1" dirty="0">
                <a:solidFill>
                  <a:srgbClr val="000000"/>
                </a:solidFill>
                <a:latin typeface="Arial"/>
              </a:rPr>
              <a:t>before, during and after your stay</a:t>
            </a:r>
            <a:br>
              <a:rPr lang="en-GB" sz="1600" b="0" strike="noStrike" spc="-1" dirty="0">
                <a:solidFill>
                  <a:srgbClr val="000000"/>
                </a:solidFill>
                <a:latin typeface="Arial"/>
              </a:rPr>
            </a:br>
            <a:r>
              <a:rPr lang="en-GB" sz="1600" b="0" strike="noStrike" spc="-1" dirty="0">
                <a:solidFill>
                  <a:srgbClr val="000000"/>
                </a:solidFill>
                <a:latin typeface="Arial"/>
              </a:rPr>
              <a:t>→ Konstanz is well-known for its </a:t>
            </a:r>
            <a:br>
              <a:rPr lang="en-GB" sz="1600" b="0" strike="noStrike" spc="-1" dirty="0">
                <a:solidFill>
                  <a:srgbClr val="000000"/>
                </a:solidFill>
                <a:latin typeface="Arial"/>
              </a:rPr>
            </a:br>
            <a:endParaRPr lang="en-GB" sz="1600" b="0" strike="noStrike" spc="-1" dirty="0">
              <a:solidFill>
                <a:srgbClr val="000000"/>
              </a:solidFill>
              <a:latin typeface="Arial"/>
            </a:endParaRPr>
          </a:p>
          <a:p>
            <a:pPr marL="343080" indent="-342720">
              <a:spcBef>
                <a:spcPts val="601"/>
              </a:spcBef>
              <a:buClr>
                <a:srgbClr val="009AD1"/>
              </a:buClr>
              <a:buFont typeface="Symbol"/>
              <a:buChar char="-"/>
            </a:pPr>
            <a:r>
              <a:rPr lang="en-GB" sz="1600" b="1" spc="-1" dirty="0">
                <a:solidFill>
                  <a:schemeClr val="accent1"/>
                </a:solidFill>
                <a:latin typeface="Arial"/>
              </a:rPr>
              <a:t>a</a:t>
            </a:r>
            <a:r>
              <a:rPr lang="en-GB" sz="1600" b="1" strike="noStrike" spc="-1" dirty="0">
                <a:solidFill>
                  <a:schemeClr val="accent1"/>
                </a:solidFill>
                <a:latin typeface="Arial"/>
              </a:rPr>
              <a:t>nd</a:t>
            </a:r>
            <a:r>
              <a:rPr lang="en-GB" sz="1600" b="0" strike="noStrike" spc="-1" dirty="0">
                <a:solidFill>
                  <a:srgbClr val="000000"/>
                </a:solidFill>
                <a:latin typeface="Arial"/>
              </a:rPr>
              <a:t>…</a:t>
            </a:r>
            <a:br>
              <a:rPr lang="en-GB" sz="1600" b="0" strike="noStrike" spc="-1" dirty="0">
                <a:solidFill>
                  <a:srgbClr val="000000"/>
                </a:solidFill>
                <a:latin typeface="Arial"/>
              </a:rPr>
            </a:br>
            <a:br>
              <a:rPr lang="en-GB" sz="1600" b="0" strike="noStrike" spc="-1" dirty="0">
                <a:solidFill>
                  <a:srgbClr val="000000"/>
                </a:solidFill>
                <a:latin typeface="Arial"/>
              </a:rPr>
            </a:br>
            <a:br>
              <a:rPr lang="en-GB" sz="1600" b="0" strike="noStrike" spc="-1" dirty="0">
                <a:solidFill>
                  <a:srgbClr val="000000"/>
                </a:solidFill>
                <a:latin typeface="Arial"/>
              </a:rPr>
            </a:br>
            <a:br>
              <a:rPr lang="en-GB" sz="1600" b="0" strike="noStrike" spc="-1" dirty="0">
                <a:solidFill>
                  <a:srgbClr val="000000"/>
                </a:solidFill>
                <a:latin typeface="Arial"/>
              </a:rPr>
            </a:br>
            <a:br>
              <a:rPr lang="en-GB" sz="1600" b="0" strike="noStrike" spc="-1" dirty="0">
                <a:solidFill>
                  <a:srgbClr val="000000"/>
                </a:solidFill>
                <a:latin typeface="Arial"/>
              </a:rPr>
            </a:br>
            <a:r>
              <a:rPr lang="de-DE" sz="1600" b="1" dirty="0"/>
              <a:t>*</a:t>
            </a:r>
            <a:r>
              <a:rPr lang="de-DE" sz="1600" dirty="0"/>
              <a:t>so </a:t>
            </a:r>
            <a:r>
              <a:rPr lang="de-DE" sz="1600" dirty="0" err="1"/>
              <a:t>far</a:t>
            </a:r>
            <a:r>
              <a:rPr lang="de-DE" sz="1600" dirty="0"/>
              <a:t> all </a:t>
            </a:r>
            <a:r>
              <a:rPr lang="de-DE" sz="1600" dirty="0" err="1"/>
              <a:t>exchange</a:t>
            </a:r>
            <a:r>
              <a:rPr lang="de-DE" sz="1600" dirty="0"/>
              <a:t> </a:t>
            </a:r>
            <a:r>
              <a:rPr lang="de-DE" sz="1600" dirty="0" err="1"/>
              <a:t>students</a:t>
            </a:r>
            <a:r>
              <a:rPr lang="de-DE" sz="1600" dirty="0"/>
              <a:t> </a:t>
            </a:r>
            <a:r>
              <a:rPr lang="de-DE" sz="1600" dirty="0" err="1"/>
              <a:t>were</a:t>
            </a:r>
            <a:r>
              <a:rPr lang="de-DE" sz="1600" dirty="0"/>
              <a:t> </a:t>
            </a:r>
            <a:r>
              <a:rPr lang="de-DE" sz="1600" dirty="0" err="1"/>
              <a:t>able</a:t>
            </a:r>
            <a:r>
              <a:rPr lang="de-DE" sz="1600" dirty="0"/>
              <a:t> </a:t>
            </a:r>
            <a:r>
              <a:rPr lang="de-DE" sz="1600" dirty="0" err="1"/>
              <a:t>to</a:t>
            </a:r>
            <a:r>
              <a:rPr lang="de-DE" sz="1600" dirty="0"/>
              <a:t> </a:t>
            </a:r>
            <a:r>
              <a:rPr lang="de-DE" sz="1600" dirty="0" err="1"/>
              <a:t>be</a:t>
            </a:r>
            <a:r>
              <a:rPr lang="de-DE" sz="1600" dirty="0"/>
              <a:t> </a:t>
            </a:r>
            <a:r>
              <a:rPr lang="de-DE" sz="1600" dirty="0" err="1"/>
              <a:t>placed</a:t>
            </a:r>
            <a:r>
              <a:rPr lang="de-DE" sz="1600" dirty="0"/>
              <a:t> in </a:t>
            </a:r>
            <a:r>
              <a:rPr lang="de-DE" sz="1600" dirty="0" err="1"/>
              <a:t>rooms</a:t>
            </a:r>
            <a:r>
              <a:rPr lang="de-DE" sz="1600" dirty="0"/>
              <a:t> </a:t>
            </a:r>
            <a:r>
              <a:rPr lang="de-DE" sz="1600" dirty="0" err="1"/>
              <a:t>by</a:t>
            </a:r>
            <a:r>
              <a:rPr lang="de-DE" sz="1600" dirty="0"/>
              <a:t> </a:t>
            </a:r>
            <a:r>
              <a:rPr lang="de-DE" sz="1600" dirty="0" err="1"/>
              <a:t>seezeit</a:t>
            </a:r>
            <a:endParaRPr lang="en-GB" sz="1600" spc="-1" dirty="0">
              <a:latin typeface="Calibri"/>
            </a:endParaRPr>
          </a:p>
          <a:p>
            <a:pPr marL="343080" indent="-342720">
              <a:lnSpc>
                <a:spcPct val="100000"/>
              </a:lnSpc>
              <a:spcBef>
                <a:spcPts val="601"/>
              </a:spcBef>
              <a:buClr>
                <a:srgbClr val="009AD1"/>
              </a:buClr>
              <a:buFont typeface="Symbol"/>
              <a:buChar char="-"/>
            </a:pPr>
            <a:endParaRPr lang="en-GB" sz="1600" b="0" strike="noStrike" spc="-1" dirty="0">
              <a:latin typeface="Calibri"/>
            </a:endParaRPr>
          </a:p>
          <a:p>
            <a:pPr>
              <a:lnSpc>
                <a:spcPct val="100000"/>
              </a:lnSpc>
            </a:pPr>
            <a:endParaRPr lang="en-GB" sz="1600" b="0" strike="noStrike" spc="-1" dirty="0">
              <a:latin typeface="Calibri"/>
            </a:endParaRPr>
          </a:p>
          <a:p>
            <a:pPr marL="266760" indent="-266400">
              <a:lnSpc>
                <a:spcPct val="100000"/>
              </a:lnSpc>
              <a:spcAft>
                <a:spcPts val="1800"/>
              </a:spcAft>
              <a:tabLst>
                <a:tab pos="0" algn="l"/>
              </a:tabLst>
            </a:pPr>
            <a:endParaRPr lang="en-GB" sz="1600" b="0" strike="noStrike" spc="-1" dirty="0">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CustomShape 1"/>
          <p:cNvSpPr/>
          <p:nvPr/>
        </p:nvSpPr>
        <p:spPr>
          <a:xfrm>
            <a:off x="293896" y="1891472"/>
            <a:ext cx="8584719" cy="512884"/>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5000"/>
              </a:lnSpc>
            </a:pPr>
            <a:r>
              <a:rPr lang="de-DE" sz="2800" b="1" u="sng" spc="-1" dirty="0" err="1">
                <a:solidFill>
                  <a:srgbClr val="000000"/>
                </a:solidFill>
                <a:uFill>
                  <a:solidFill>
                    <a:srgbClr val="009AD1"/>
                  </a:solidFill>
                </a:uFill>
                <a:latin typeface="Arial"/>
              </a:rPr>
              <a:t>Overview</a:t>
            </a:r>
            <a:endParaRPr lang="de-DE" sz="2800" spc="-1" dirty="0">
              <a:latin typeface="Arial"/>
            </a:endParaRPr>
          </a:p>
        </p:txBody>
      </p:sp>
      <p:sp>
        <p:nvSpPr>
          <p:cNvPr id="582" name="CustomShape 2"/>
          <p:cNvSpPr/>
          <p:nvPr/>
        </p:nvSpPr>
        <p:spPr>
          <a:xfrm>
            <a:off x="293896" y="2712665"/>
            <a:ext cx="5427281" cy="4009412"/>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311045" indent="-311045">
              <a:lnSpc>
                <a:spcPct val="110000"/>
              </a:lnSpc>
              <a:buAutoNum type="arabicPeriod"/>
              <a:tabLst>
                <a:tab pos="0" algn="l"/>
              </a:tabLst>
            </a:pPr>
            <a:r>
              <a:rPr lang="en-GB" sz="1600" b="1" spc="-1" dirty="0">
                <a:solidFill>
                  <a:srgbClr val="009AD1"/>
                </a:solidFill>
                <a:latin typeface="Arial"/>
              </a:rPr>
              <a:t>Introduction</a:t>
            </a:r>
            <a:br>
              <a:rPr lang="en-GB" sz="1600" b="1" spc="-1" dirty="0">
                <a:solidFill>
                  <a:srgbClr val="009AD1"/>
                </a:solidFill>
                <a:latin typeface="Arial"/>
              </a:rPr>
            </a:br>
            <a:endParaRPr lang="en-GB" sz="1600" b="1" spc="-1" dirty="0">
              <a:solidFill>
                <a:srgbClr val="009AD1"/>
              </a:solidFill>
              <a:latin typeface="Arial"/>
            </a:endParaRPr>
          </a:p>
          <a:p>
            <a:pPr marL="311045" indent="-311045">
              <a:lnSpc>
                <a:spcPct val="110000"/>
              </a:lnSpc>
              <a:buAutoNum type="arabicPeriod"/>
              <a:tabLst>
                <a:tab pos="0" algn="l"/>
              </a:tabLst>
            </a:pPr>
            <a:r>
              <a:rPr lang="en-GB" sz="1600" b="1" spc="-1" dirty="0">
                <a:solidFill>
                  <a:srgbClr val="009AD1"/>
                </a:solidFill>
                <a:latin typeface="Arial"/>
              </a:rPr>
              <a:t>The city of Konstanz</a:t>
            </a:r>
            <a:br>
              <a:rPr lang="en-GB" sz="1600" b="1" spc="-1" dirty="0">
                <a:solidFill>
                  <a:srgbClr val="009AD1"/>
                </a:solidFill>
                <a:latin typeface="Arial"/>
              </a:rPr>
            </a:br>
            <a:endParaRPr lang="en-GB" sz="1600" b="1" spc="-1" dirty="0">
              <a:solidFill>
                <a:srgbClr val="009AD1"/>
              </a:solidFill>
              <a:latin typeface="Arial"/>
            </a:endParaRPr>
          </a:p>
          <a:p>
            <a:pPr marL="311045" indent="-311045">
              <a:lnSpc>
                <a:spcPct val="110000"/>
              </a:lnSpc>
              <a:buAutoNum type="arabicPeriod"/>
              <a:tabLst>
                <a:tab pos="0" algn="l"/>
              </a:tabLst>
            </a:pPr>
            <a:r>
              <a:rPr lang="en-GB" sz="1600" b="1" spc="-1" dirty="0">
                <a:solidFill>
                  <a:srgbClr val="009AD1"/>
                </a:solidFill>
                <a:latin typeface="Arial"/>
              </a:rPr>
              <a:t>The University of Konstanz</a:t>
            </a:r>
            <a:br>
              <a:rPr lang="en-GB" sz="1600" b="1" spc="-1" dirty="0">
                <a:solidFill>
                  <a:srgbClr val="009AD1"/>
                </a:solidFill>
                <a:latin typeface="Arial"/>
              </a:rPr>
            </a:br>
            <a:endParaRPr lang="en-GB" sz="1600" b="1" spc="-1" dirty="0">
              <a:solidFill>
                <a:srgbClr val="009AD1"/>
              </a:solidFill>
              <a:latin typeface="Arial"/>
            </a:endParaRPr>
          </a:p>
          <a:p>
            <a:pPr marL="311045" indent="-311045">
              <a:lnSpc>
                <a:spcPct val="110000"/>
              </a:lnSpc>
              <a:buAutoNum type="arabicPeriod"/>
              <a:tabLst>
                <a:tab pos="0" algn="l"/>
              </a:tabLst>
            </a:pPr>
            <a:r>
              <a:rPr lang="en-GB" sz="1600" b="1" spc="-1" dirty="0">
                <a:solidFill>
                  <a:srgbClr val="009AD1"/>
                </a:solidFill>
                <a:latin typeface="Arial"/>
              </a:rPr>
              <a:t>Information for exchange students</a:t>
            </a:r>
            <a:br>
              <a:rPr lang="en-GB" sz="1600" b="1" spc="-1" dirty="0">
                <a:solidFill>
                  <a:srgbClr val="009AD1"/>
                </a:solidFill>
                <a:latin typeface="Arial"/>
              </a:rPr>
            </a:br>
            <a:endParaRPr lang="en-GB" sz="1600" b="1" spc="-1" dirty="0">
              <a:solidFill>
                <a:srgbClr val="009AD1"/>
              </a:solidFill>
              <a:latin typeface="Arial"/>
            </a:endParaRPr>
          </a:p>
          <a:p>
            <a:pPr marL="311045" indent="-311045">
              <a:lnSpc>
                <a:spcPct val="110000"/>
              </a:lnSpc>
              <a:buAutoNum type="arabicPeriod"/>
              <a:tabLst>
                <a:tab pos="0" algn="l"/>
              </a:tabLst>
            </a:pPr>
            <a:r>
              <a:rPr lang="en-GB" sz="1600" b="1" spc="-1" dirty="0">
                <a:solidFill>
                  <a:srgbClr val="009AD1"/>
                </a:solidFill>
                <a:latin typeface="Arial"/>
              </a:rPr>
              <a:t>Further information on individual departments:</a:t>
            </a:r>
          </a:p>
          <a:p>
            <a:pPr marL="768245" lvl="1" indent="-311045">
              <a:lnSpc>
                <a:spcPct val="110000"/>
              </a:lnSpc>
              <a:buAutoNum type="arabicPeriod"/>
              <a:tabLst>
                <a:tab pos="0" algn="l"/>
              </a:tabLst>
            </a:pPr>
            <a:r>
              <a:rPr lang="en-GB" sz="1600" spc="-1" dirty="0">
                <a:latin typeface="Arial"/>
              </a:rPr>
              <a:t>Literature, Art and Media Studies</a:t>
            </a:r>
          </a:p>
          <a:p>
            <a:pPr marL="768245" lvl="1" indent="-311045">
              <a:lnSpc>
                <a:spcPct val="110000"/>
              </a:lnSpc>
              <a:buAutoNum type="arabicPeriod"/>
              <a:tabLst>
                <a:tab pos="0" algn="l"/>
              </a:tabLst>
            </a:pPr>
            <a:r>
              <a:rPr lang="en-GB" sz="1600" spc="-1" dirty="0">
                <a:latin typeface="Arial"/>
              </a:rPr>
              <a:t>Linguistics</a:t>
            </a:r>
          </a:p>
          <a:p>
            <a:pPr marL="768245" lvl="1" indent="-311045">
              <a:lnSpc>
                <a:spcPct val="110000"/>
              </a:lnSpc>
              <a:buAutoNum type="arabicPeriod"/>
              <a:tabLst>
                <a:tab pos="0" algn="l"/>
              </a:tabLst>
            </a:pPr>
            <a:r>
              <a:rPr lang="en-GB" sz="1600" spc="-1" dirty="0">
                <a:latin typeface="Arial"/>
              </a:rPr>
              <a:t>Politics and Public Administration</a:t>
            </a:r>
          </a:p>
          <a:p>
            <a:pPr marL="768245" lvl="1" indent="-311045">
              <a:lnSpc>
                <a:spcPct val="110000"/>
              </a:lnSpc>
              <a:buAutoNum type="arabicPeriod"/>
              <a:tabLst>
                <a:tab pos="0" algn="l"/>
              </a:tabLst>
            </a:pPr>
            <a:r>
              <a:rPr lang="en-GB" sz="1600" spc="-1" dirty="0">
                <a:latin typeface="Arial"/>
              </a:rPr>
              <a:t>Economics</a:t>
            </a:r>
          </a:p>
          <a:p>
            <a:pPr lvl="1">
              <a:lnSpc>
                <a:spcPct val="110000"/>
              </a:lnSpc>
              <a:tabLst>
                <a:tab pos="0" algn="l"/>
              </a:tabLst>
            </a:pPr>
            <a:endParaRPr lang="en-GB" sz="1451" spc="-1" dirty="0">
              <a:solidFill>
                <a:srgbClr val="000000"/>
              </a:solidFill>
              <a:latin typeface="Arial"/>
            </a:endParaRPr>
          </a:p>
        </p:txBody>
      </p:sp>
      <p:pic>
        <p:nvPicPr>
          <p:cNvPr id="4" name="Picture 3">
            <a:extLst>
              <a:ext uri="{FF2B5EF4-FFF2-40B4-BE49-F238E27FC236}">
                <a16:creationId xmlns:a16="http://schemas.microsoft.com/office/drawing/2014/main" id="{953A982C-9B0D-3240-92D6-812674050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876" y="371366"/>
            <a:ext cx="3603326" cy="1026948"/>
          </a:xfrm>
          <a:prstGeom prst="rect">
            <a:avLst/>
          </a:prstGeom>
        </p:spPr>
      </p:pic>
    </p:spTree>
    <p:extLst>
      <p:ext uri="{BB962C8B-B14F-4D97-AF65-F5344CB8AC3E}">
        <p14:creationId xmlns:p14="http://schemas.microsoft.com/office/powerpoint/2010/main" val="451195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extShape 1"/>
          <p:cNvSpPr txBox="1"/>
          <p:nvPr/>
        </p:nvSpPr>
        <p:spPr>
          <a:xfrm>
            <a:off x="324000" y="404640"/>
            <a:ext cx="834120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Study Abroad in Konstanz – Why?</a:t>
            </a:r>
          </a:p>
          <a:p>
            <a:pPr>
              <a:lnSpc>
                <a:spcPct val="95000"/>
              </a:lnSpc>
            </a:pPr>
            <a:r>
              <a:rPr lang="en-GB" sz="2000" b="1" u="sng" spc="-1" dirty="0">
                <a:solidFill>
                  <a:srgbClr val="000000"/>
                </a:solidFill>
                <a:uFill>
                  <a:solidFill>
                    <a:srgbClr val="009AD1"/>
                  </a:solidFill>
                </a:uFill>
                <a:latin typeface="Arial"/>
              </a:rPr>
              <a:t>Practical reasons</a:t>
            </a:r>
            <a:endParaRPr lang="de-DE" sz="2000" b="0" strike="noStrike" spc="-1" dirty="0">
              <a:solidFill>
                <a:srgbClr val="000000"/>
              </a:solidFill>
              <a:latin typeface="Arial"/>
            </a:endParaRPr>
          </a:p>
        </p:txBody>
      </p:sp>
      <p:sp>
        <p:nvSpPr>
          <p:cNvPr id="423" name="TextShape 2"/>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816108FD-9A90-4A34-B8D6-29F8C82056EE}" type="slidenum">
              <a:rPr lang="de-DE" sz="700" b="1" strike="noStrike" spc="-1">
                <a:solidFill>
                  <a:srgbClr val="000000"/>
                </a:solidFill>
                <a:latin typeface="Arial"/>
              </a:rPr>
              <a:t>20</a:t>
            </a:fld>
            <a:endParaRPr lang="en-US" sz="700" b="0" strike="noStrike" spc="-1">
              <a:latin typeface="Calibri"/>
            </a:endParaRPr>
          </a:p>
        </p:txBody>
      </p:sp>
      <p:pic>
        <p:nvPicPr>
          <p:cNvPr id="9" name="Picture 10" descr="Fotolia_13424451_L">
            <a:extLst>
              <a:ext uri="{FF2B5EF4-FFF2-40B4-BE49-F238E27FC236}">
                <a16:creationId xmlns:a16="http://schemas.microsoft.com/office/drawing/2014/main" id="{5A5F14F4-F299-1249-9390-BB72A44F50A5}"/>
              </a:ext>
            </a:extLst>
          </p:cNvPr>
          <p:cNvPicPr/>
          <p:nvPr/>
        </p:nvPicPr>
        <p:blipFill>
          <a:blip r:embed="rId2"/>
          <a:stretch/>
        </p:blipFill>
        <p:spPr>
          <a:xfrm>
            <a:off x="179640" y="979200"/>
            <a:ext cx="8856000" cy="5401800"/>
          </a:xfrm>
          <a:prstGeom prst="rect">
            <a:avLst/>
          </a:prstGeom>
          <a:ln>
            <a:noFill/>
          </a:ln>
        </p:spPr>
      </p:pic>
    </p:spTree>
    <p:extLst>
      <p:ext uri="{BB962C8B-B14F-4D97-AF65-F5344CB8AC3E}">
        <p14:creationId xmlns:p14="http://schemas.microsoft.com/office/powerpoint/2010/main" val="94583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TextShape 1"/>
          <p:cNvSpPr txBox="1"/>
          <p:nvPr/>
        </p:nvSpPr>
        <p:spPr>
          <a:xfrm>
            <a:off x="324000" y="403200"/>
            <a:ext cx="7344000" cy="505080"/>
          </a:xfrm>
          <a:prstGeom prst="rect">
            <a:avLst/>
          </a:prstGeom>
          <a:noFill/>
          <a:ln>
            <a:noFill/>
          </a:ln>
        </p:spPr>
        <p:txBody>
          <a:bodyPr lIns="0" tIns="0" rIns="0" bIns="0">
            <a:normAutofit/>
          </a:bodyPr>
          <a:lstStyle/>
          <a:p>
            <a:pPr>
              <a:lnSpc>
                <a:spcPct val="95000"/>
              </a:lnSpc>
            </a:pPr>
            <a:r>
              <a:rPr lang="en-GB" sz="2000" b="1" u="sng" strike="noStrike" spc="-1">
                <a:solidFill>
                  <a:srgbClr val="000000"/>
                </a:solidFill>
                <a:uFill>
                  <a:solidFill>
                    <a:srgbClr val="009AD1"/>
                  </a:solidFill>
                </a:uFill>
                <a:latin typeface="Arial"/>
              </a:rPr>
              <a:t>The Academic Year</a:t>
            </a:r>
            <a:endParaRPr lang="de-DE" sz="2000" b="0" strike="noStrike" spc="-1" dirty="0">
              <a:solidFill>
                <a:srgbClr val="000000"/>
              </a:solidFill>
              <a:latin typeface="Arial"/>
            </a:endParaRPr>
          </a:p>
        </p:txBody>
      </p:sp>
      <p:sp>
        <p:nvSpPr>
          <p:cNvPr id="417" name="TextShape 2"/>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0643135A-6F09-474B-A512-592F1F85DA8A}" type="slidenum">
              <a:rPr lang="de-DE" sz="700" b="1" strike="noStrike" spc="-1">
                <a:solidFill>
                  <a:srgbClr val="000000"/>
                </a:solidFill>
                <a:latin typeface="Arial"/>
              </a:rPr>
              <a:t>21</a:t>
            </a:fld>
            <a:endParaRPr lang="en-US" sz="700" b="0" strike="noStrike" spc="-1">
              <a:latin typeface="Calibri"/>
            </a:endParaRPr>
          </a:p>
        </p:txBody>
      </p:sp>
      <p:sp>
        <p:nvSpPr>
          <p:cNvPr id="418" name="CustomShape 3"/>
          <p:cNvSpPr/>
          <p:nvPr/>
        </p:nvSpPr>
        <p:spPr>
          <a:xfrm>
            <a:off x="251640" y="3717000"/>
            <a:ext cx="8064000" cy="2492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324000" lvl="2" indent="-323640">
              <a:lnSpc>
                <a:spcPct val="110000"/>
              </a:lnSpc>
              <a:buClr>
                <a:srgbClr val="009AD1"/>
              </a:buClr>
              <a:buFont typeface="Arial"/>
              <a:buChar char="−"/>
            </a:pPr>
            <a:r>
              <a:rPr lang="en-GB" sz="1600" b="1" strike="noStrike" spc="-1" dirty="0">
                <a:solidFill>
                  <a:srgbClr val="000000"/>
                </a:solidFill>
                <a:latin typeface="Arial"/>
              </a:rPr>
              <a:t>Semesters</a:t>
            </a:r>
            <a:r>
              <a:rPr lang="en-GB" sz="1600" b="0" strike="noStrike" spc="-1" dirty="0">
                <a:solidFill>
                  <a:srgbClr val="000000"/>
                </a:solidFill>
                <a:latin typeface="Arial"/>
              </a:rPr>
              <a:t> are </a:t>
            </a:r>
            <a:r>
              <a:rPr lang="en-GB" sz="1600" b="1" strike="noStrike" spc="-1" dirty="0">
                <a:solidFill>
                  <a:srgbClr val="000000"/>
                </a:solidFill>
                <a:latin typeface="Arial"/>
              </a:rPr>
              <a:t>independent entities</a:t>
            </a:r>
            <a:r>
              <a:rPr lang="en-GB" sz="1600" b="0" strike="noStrike" spc="-1" dirty="0">
                <a:solidFill>
                  <a:srgbClr val="000000"/>
                </a:solidFill>
                <a:latin typeface="Arial"/>
              </a:rPr>
              <a:t>, courses usually run for one semester only</a:t>
            </a:r>
            <a:br>
              <a:rPr dirty="0"/>
            </a:br>
            <a:r>
              <a:rPr lang="en-GB" sz="1600" b="0" strike="noStrike" spc="-1" dirty="0">
                <a:solidFill>
                  <a:srgbClr val="000000"/>
                </a:solidFill>
                <a:latin typeface="Arial"/>
              </a:rPr>
              <a:t> </a:t>
            </a:r>
            <a:endParaRPr lang="en-US" sz="1600" b="0" strike="noStrike" spc="-1" dirty="0">
              <a:latin typeface="Calibri"/>
            </a:endParaRPr>
          </a:p>
          <a:p>
            <a:pPr marL="324000" lvl="2" indent="-323640">
              <a:lnSpc>
                <a:spcPct val="110000"/>
              </a:lnSpc>
              <a:buClr>
                <a:srgbClr val="009AD1"/>
              </a:buClr>
              <a:buFont typeface="Arial"/>
              <a:buChar char="−"/>
            </a:pPr>
            <a:r>
              <a:rPr lang="en-GB" sz="1600" b="1" strike="noStrike" spc="-1" dirty="0">
                <a:solidFill>
                  <a:schemeClr val="accent1"/>
                </a:solidFill>
                <a:latin typeface="Arial"/>
                <a:hlinkClick r:id="rId2">
                  <a:extLst>
                    <a:ext uri="{A12FA001-AC4F-418D-AE19-62706E023703}">
                      <ahyp:hlinkClr xmlns:ahyp="http://schemas.microsoft.com/office/drawing/2018/hyperlinkcolor" val="tx"/>
                    </a:ext>
                  </a:extLst>
                </a:hlinkClick>
              </a:rPr>
              <a:t>Course catalogue</a:t>
            </a:r>
            <a:r>
              <a:rPr lang="en-GB" sz="1600" b="1" strike="noStrike" spc="-1" dirty="0">
                <a:solidFill>
                  <a:srgbClr val="000000"/>
                </a:solidFill>
                <a:latin typeface="Arial"/>
              </a:rPr>
              <a:t> (named “</a:t>
            </a:r>
            <a:r>
              <a:rPr lang="en-GB" sz="1600" b="1" strike="noStrike" spc="-1" dirty="0" err="1">
                <a:solidFill>
                  <a:srgbClr val="000000"/>
                </a:solidFill>
                <a:latin typeface="Arial"/>
              </a:rPr>
              <a:t>ZEuS</a:t>
            </a:r>
            <a:r>
              <a:rPr lang="en-GB" sz="1600" b="1" strike="noStrike" spc="-1" dirty="0">
                <a:solidFill>
                  <a:srgbClr val="000000"/>
                </a:solidFill>
                <a:latin typeface="Arial"/>
              </a:rPr>
              <a:t>”) </a:t>
            </a:r>
            <a:r>
              <a:rPr lang="en-GB" sz="1600" b="0" strike="noStrike" spc="-1" dirty="0">
                <a:solidFill>
                  <a:srgbClr val="000000"/>
                </a:solidFill>
                <a:latin typeface="Arial"/>
              </a:rPr>
              <a:t>updated every semester, reflecting the research interests of the academic staff, available in</a:t>
            </a:r>
            <a:endParaRPr lang="en-US" sz="1600" b="0" strike="noStrike" spc="-1" dirty="0">
              <a:latin typeface="Calibri"/>
            </a:endParaRPr>
          </a:p>
          <a:p>
            <a:pPr marL="774000" lvl="3" indent="-323640">
              <a:lnSpc>
                <a:spcPct val="110000"/>
              </a:lnSpc>
              <a:buClr>
                <a:srgbClr val="009AD1"/>
              </a:buClr>
              <a:buFont typeface="Wingdings" charset="2"/>
              <a:buChar char=""/>
            </a:pPr>
            <a:r>
              <a:rPr lang="en-GB" sz="1600" b="1" strike="noStrike" spc="-1" dirty="0">
                <a:solidFill>
                  <a:srgbClr val="000000"/>
                </a:solidFill>
                <a:latin typeface="Arial"/>
              </a:rPr>
              <a:t>late February</a:t>
            </a:r>
            <a:r>
              <a:rPr lang="en-GB" sz="1600" b="0" strike="noStrike" spc="-1" dirty="0">
                <a:solidFill>
                  <a:srgbClr val="000000"/>
                </a:solidFill>
                <a:latin typeface="Arial"/>
              </a:rPr>
              <a:t> </a:t>
            </a:r>
            <a:r>
              <a:rPr lang="en-GB" sz="1600" b="1" strike="noStrike" spc="-1" dirty="0">
                <a:solidFill>
                  <a:srgbClr val="000000"/>
                </a:solidFill>
                <a:latin typeface="Arial"/>
              </a:rPr>
              <a:t>for</a:t>
            </a:r>
            <a:r>
              <a:rPr lang="en-GB" sz="1600" b="0" strike="noStrike" spc="-1" dirty="0">
                <a:solidFill>
                  <a:srgbClr val="000000"/>
                </a:solidFill>
                <a:latin typeface="Arial"/>
              </a:rPr>
              <a:t> the following </a:t>
            </a:r>
            <a:r>
              <a:rPr lang="en-GB" sz="1600" b="1" strike="noStrike" spc="-1" dirty="0">
                <a:solidFill>
                  <a:srgbClr val="000000"/>
                </a:solidFill>
                <a:latin typeface="Arial"/>
              </a:rPr>
              <a:t>summer</a:t>
            </a:r>
            <a:r>
              <a:rPr lang="en-GB" sz="1600" b="0" strike="noStrike" spc="-1" dirty="0">
                <a:solidFill>
                  <a:srgbClr val="000000"/>
                </a:solidFill>
                <a:latin typeface="Arial"/>
              </a:rPr>
              <a:t> semester (starting in mid April) and in</a:t>
            </a:r>
            <a:endParaRPr lang="en-US" sz="1600" b="0" strike="noStrike" spc="-1" dirty="0">
              <a:latin typeface="Calibri"/>
            </a:endParaRPr>
          </a:p>
          <a:p>
            <a:pPr marL="774000" lvl="3" indent="-323640">
              <a:lnSpc>
                <a:spcPct val="110000"/>
              </a:lnSpc>
              <a:buClr>
                <a:srgbClr val="009AD1"/>
              </a:buClr>
              <a:buFont typeface="Wingdings" charset="2"/>
              <a:buChar char=""/>
            </a:pPr>
            <a:r>
              <a:rPr lang="en-GB" sz="1600" b="1" strike="noStrike" spc="-1" dirty="0">
                <a:solidFill>
                  <a:srgbClr val="000000"/>
                </a:solidFill>
                <a:latin typeface="Arial"/>
              </a:rPr>
              <a:t>late July for </a:t>
            </a:r>
            <a:r>
              <a:rPr lang="en-GB" sz="1600" b="0" strike="noStrike" spc="-1" dirty="0">
                <a:solidFill>
                  <a:srgbClr val="000000"/>
                </a:solidFill>
                <a:latin typeface="Arial"/>
              </a:rPr>
              <a:t>the following </a:t>
            </a:r>
            <a:r>
              <a:rPr lang="en-GB" sz="1600" b="1" strike="noStrike" spc="-1" dirty="0">
                <a:solidFill>
                  <a:srgbClr val="000000"/>
                </a:solidFill>
                <a:latin typeface="Arial"/>
              </a:rPr>
              <a:t>winter</a:t>
            </a:r>
            <a:r>
              <a:rPr lang="en-GB" sz="1600" b="0" strike="noStrike" spc="-1" dirty="0">
                <a:solidFill>
                  <a:srgbClr val="000000"/>
                </a:solidFill>
                <a:latin typeface="Arial"/>
              </a:rPr>
              <a:t> semester (starting in mid October)</a:t>
            </a:r>
            <a:endParaRPr lang="en-US" sz="1600" b="0" strike="noStrike" spc="-1" dirty="0">
              <a:latin typeface="Calibri"/>
            </a:endParaRPr>
          </a:p>
          <a:p>
            <a:pPr>
              <a:lnSpc>
                <a:spcPct val="110000"/>
              </a:lnSpc>
            </a:pPr>
            <a:endParaRPr lang="en-US" sz="1600" b="0" strike="noStrike" spc="-1" dirty="0">
              <a:latin typeface="Calibri"/>
            </a:endParaRPr>
          </a:p>
          <a:p>
            <a:pPr>
              <a:lnSpc>
                <a:spcPct val="110000"/>
              </a:lnSpc>
            </a:pPr>
            <a:endParaRPr lang="en-US" sz="1600" b="0" strike="noStrike" spc="-1" dirty="0">
              <a:latin typeface="Calibri"/>
            </a:endParaRPr>
          </a:p>
        </p:txBody>
      </p:sp>
      <p:sp>
        <p:nvSpPr>
          <p:cNvPr id="419" name="CustomShape 4"/>
          <p:cNvSpPr/>
          <p:nvPr/>
        </p:nvSpPr>
        <p:spPr>
          <a:xfrm>
            <a:off x="251640" y="1152000"/>
            <a:ext cx="8064000" cy="2636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110000"/>
              </a:lnSpc>
              <a:tabLst>
                <a:tab pos="0" algn="l"/>
              </a:tabLst>
            </a:pPr>
            <a:r>
              <a:rPr lang="en-GB" sz="1600" b="1" strike="noStrike" spc="-1" dirty="0">
                <a:solidFill>
                  <a:srgbClr val="009AD1"/>
                </a:solidFill>
                <a:latin typeface="Arial"/>
              </a:rPr>
              <a:t>Semester system: Winter and Summer Semester</a:t>
            </a:r>
            <a:endParaRPr lang="en-US" sz="1600" b="0" strike="noStrike" spc="-1" dirty="0">
              <a:latin typeface="Calibri"/>
            </a:endParaRPr>
          </a:p>
          <a:p>
            <a:pPr>
              <a:lnSpc>
                <a:spcPct val="110000"/>
              </a:lnSpc>
              <a:tabLst>
                <a:tab pos="0" algn="l"/>
              </a:tabLst>
            </a:pPr>
            <a:endParaRPr lang="en-US" sz="1600" b="0" strike="noStrike" spc="-1" dirty="0">
              <a:latin typeface="Calibri"/>
            </a:endParaRPr>
          </a:p>
          <a:p>
            <a:pPr marL="324000" lvl="2" indent="-323640">
              <a:lnSpc>
                <a:spcPct val="110000"/>
              </a:lnSpc>
              <a:buClr>
                <a:srgbClr val="009AD1"/>
              </a:buClr>
              <a:buFont typeface="Arial"/>
              <a:buChar char="−"/>
              <a:tabLst>
                <a:tab pos="0" algn="l"/>
              </a:tabLst>
            </a:pPr>
            <a:r>
              <a:rPr lang="en-GB" sz="1600" b="1" u="sng" strike="noStrike" spc="-1" dirty="0">
                <a:solidFill>
                  <a:srgbClr val="000000"/>
                </a:solidFill>
                <a:uFill>
                  <a:solidFill>
                    <a:srgbClr val="009AD1"/>
                  </a:solidFill>
                </a:uFill>
                <a:latin typeface="Arial"/>
              </a:rPr>
              <a:t>Winter</a:t>
            </a:r>
            <a:r>
              <a:rPr lang="en-GB" sz="1600" b="0" strike="noStrike" spc="-1" dirty="0">
                <a:solidFill>
                  <a:srgbClr val="000000"/>
                </a:solidFill>
                <a:latin typeface="Arial"/>
              </a:rPr>
              <a:t>: mid / end of </a:t>
            </a:r>
            <a:r>
              <a:rPr lang="en-GB" sz="1600" b="1" strike="noStrike" spc="-1" dirty="0">
                <a:solidFill>
                  <a:srgbClr val="000000"/>
                </a:solidFill>
                <a:latin typeface="Arial"/>
              </a:rPr>
              <a:t>October</a:t>
            </a:r>
            <a:r>
              <a:rPr lang="en-GB" sz="1600" b="0" strike="noStrike" spc="-1" dirty="0">
                <a:solidFill>
                  <a:srgbClr val="000000"/>
                </a:solidFill>
                <a:latin typeface="Arial"/>
              </a:rPr>
              <a:t> until mid / end of </a:t>
            </a:r>
            <a:r>
              <a:rPr lang="en-GB" sz="1600" b="1" strike="noStrike" spc="-1" dirty="0">
                <a:solidFill>
                  <a:srgbClr val="000000"/>
                </a:solidFill>
                <a:latin typeface="Arial"/>
              </a:rPr>
              <a:t>February</a:t>
            </a:r>
            <a:r>
              <a:rPr lang="en-GB" sz="1600" b="0" strike="noStrike" spc="-1" dirty="0">
                <a:solidFill>
                  <a:srgbClr val="000000"/>
                </a:solidFill>
                <a:latin typeface="Arial"/>
              </a:rPr>
              <a:t> (lecture/teaching period)</a:t>
            </a:r>
            <a:endParaRPr lang="en-US" sz="1600" b="0" strike="noStrike" spc="-1" dirty="0">
              <a:latin typeface="Calibri"/>
            </a:endParaRPr>
          </a:p>
          <a:p>
            <a:pPr marL="774000" lvl="3" indent="-323640">
              <a:lnSpc>
                <a:spcPct val="110000"/>
              </a:lnSpc>
              <a:buClr>
                <a:srgbClr val="009AD1"/>
              </a:buClr>
              <a:buFont typeface="Arial"/>
              <a:buChar char="−"/>
              <a:tabLst>
                <a:tab pos="0" algn="l"/>
              </a:tabLst>
            </a:pPr>
            <a:r>
              <a:rPr lang="en-GB" sz="1400" b="0" strike="noStrike" spc="-1" dirty="0">
                <a:solidFill>
                  <a:srgbClr val="000000"/>
                </a:solidFill>
                <a:latin typeface="Arial"/>
              </a:rPr>
              <a:t>Exams usually in the last week of the teaching period</a:t>
            </a:r>
            <a:endParaRPr lang="en-US" sz="1400" b="0" strike="noStrike" spc="-1" dirty="0">
              <a:latin typeface="Calibri"/>
            </a:endParaRPr>
          </a:p>
          <a:p>
            <a:pPr marL="774000" lvl="3" indent="-323640">
              <a:lnSpc>
                <a:spcPct val="110000"/>
              </a:lnSpc>
              <a:buClr>
                <a:srgbClr val="009AD1"/>
              </a:buClr>
              <a:buFont typeface="Arial"/>
              <a:buChar char="−"/>
              <a:tabLst>
                <a:tab pos="0" algn="l"/>
              </a:tabLst>
            </a:pPr>
            <a:r>
              <a:rPr lang="en-GB" sz="1400" b="0" strike="noStrike" spc="-1" dirty="0">
                <a:solidFill>
                  <a:srgbClr val="000000"/>
                </a:solidFill>
                <a:latin typeface="Arial"/>
              </a:rPr>
              <a:t>Followed by a lecture-free period until mid April</a:t>
            </a:r>
            <a:endParaRPr lang="en-US" sz="1400" b="0" strike="noStrike" spc="-1" dirty="0">
              <a:latin typeface="Calibri"/>
            </a:endParaRPr>
          </a:p>
          <a:p>
            <a:pPr>
              <a:lnSpc>
                <a:spcPct val="110000"/>
              </a:lnSpc>
              <a:tabLst>
                <a:tab pos="0" algn="l"/>
              </a:tabLst>
            </a:pPr>
            <a:endParaRPr lang="en-US" sz="1400" b="0" strike="noStrike" spc="-1" dirty="0">
              <a:latin typeface="Calibri"/>
            </a:endParaRPr>
          </a:p>
          <a:p>
            <a:pPr marL="324000" lvl="2" indent="-323640">
              <a:lnSpc>
                <a:spcPct val="110000"/>
              </a:lnSpc>
              <a:buClr>
                <a:srgbClr val="009AD1"/>
              </a:buClr>
              <a:buFont typeface="Arial"/>
              <a:buChar char="−"/>
              <a:tabLst>
                <a:tab pos="0" algn="l"/>
              </a:tabLst>
            </a:pPr>
            <a:r>
              <a:rPr lang="en-GB" sz="1600" b="1" u="sng" strike="noStrike" spc="-1" dirty="0">
                <a:solidFill>
                  <a:srgbClr val="000000"/>
                </a:solidFill>
                <a:uFill>
                  <a:solidFill>
                    <a:srgbClr val="009AD1"/>
                  </a:solidFill>
                </a:uFill>
                <a:latin typeface="Arial"/>
              </a:rPr>
              <a:t>Summer</a:t>
            </a:r>
            <a:r>
              <a:rPr lang="en-GB" sz="1600" b="0" strike="noStrike" spc="-1" dirty="0">
                <a:solidFill>
                  <a:srgbClr val="000000"/>
                </a:solidFill>
                <a:latin typeface="Arial"/>
              </a:rPr>
              <a:t>: mid / end of </a:t>
            </a:r>
            <a:r>
              <a:rPr lang="en-GB" sz="1600" b="1" strike="noStrike" spc="-1" dirty="0">
                <a:solidFill>
                  <a:srgbClr val="000000"/>
                </a:solidFill>
                <a:latin typeface="Arial"/>
              </a:rPr>
              <a:t>April</a:t>
            </a:r>
            <a:r>
              <a:rPr lang="en-GB" sz="1600" b="0" strike="noStrike" spc="-1" dirty="0">
                <a:solidFill>
                  <a:srgbClr val="000000"/>
                </a:solidFill>
                <a:latin typeface="Arial"/>
              </a:rPr>
              <a:t> until mid / end of </a:t>
            </a:r>
            <a:r>
              <a:rPr lang="en-GB" sz="1600" b="1" strike="noStrike" spc="-1" dirty="0">
                <a:solidFill>
                  <a:srgbClr val="000000"/>
                </a:solidFill>
                <a:latin typeface="Arial"/>
              </a:rPr>
              <a:t>July</a:t>
            </a:r>
            <a:r>
              <a:rPr lang="en-GB" sz="1600" b="0" strike="noStrike" spc="-1" dirty="0">
                <a:solidFill>
                  <a:srgbClr val="000000"/>
                </a:solidFill>
                <a:latin typeface="Arial"/>
              </a:rPr>
              <a:t> (lecture/teaching period)</a:t>
            </a:r>
            <a:endParaRPr lang="en-US" sz="1600" b="0" strike="noStrike" spc="-1" dirty="0">
              <a:latin typeface="Calibri"/>
            </a:endParaRPr>
          </a:p>
          <a:p>
            <a:pPr marL="774000" lvl="3" indent="-323640">
              <a:lnSpc>
                <a:spcPct val="110000"/>
              </a:lnSpc>
              <a:buClr>
                <a:srgbClr val="009AD1"/>
              </a:buClr>
              <a:buFont typeface="Arial"/>
              <a:buChar char="−"/>
              <a:tabLst>
                <a:tab pos="0" algn="l"/>
              </a:tabLst>
            </a:pPr>
            <a:r>
              <a:rPr lang="en-GB" sz="1400" b="0" strike="noStrike" spc="-1" dirty="0">
                <a:solidFill>
                  <a:srgbClr val="000000"/>
                </a:solidFill>
                <a:latin typeface="Arial"/>
              </a:rPr>
              <a:t>Exams usually in the last week of the teaching period</a:t>
            </a:r>
            <a:endParaRPr lang="en-US" sz="1400" b="0" strike="noStrike" spc="-1" dirty="0">
              <a:latin typeface="Calibri"/>
            </a:endParaRPr>
          </a:p>
          <a:p>
            <a:pPr marL="774000" lvl="3" indent="-323640">
              <a:lnSpc>
                <a:spcPct val="110000"/>
              </a:lnSpc>
              <a:buClr>
                <a:srgbClr val="009AD1"/>
              </a:buClr>
              <a:buFont typeface="Arial"/>
              <a:buChar char="−"/>
              <a:tabLst>
                <a:tab pos="0" algn="l"/>
              </a:tabLst>
            </a:pPr>
            <a:r>
              <a:rPr lang="en-GB" sz="1400" b="0" strike="noStrike" spc="-1" dirty="0">
                <a:solidFill>
                  <a:srgbClr val="000000"/>
                </a:solidFill>
                <a:latin typeface="Arial"/>
              </a:rPr>
              <a:t>Followed by a lecture-free period until mid October</a:t>
            </a:r>
            <a:endParaRPr lang="en-US" sz="1400" b="0" strike="noStrike" spc="-1" dirty="0">
              <a:latin typeface="Calibri"/>
            </a:endParaRPr>
          </a:p>
          <a:p>
            <a:pPr>
              <a:lnSpc>
                <a:spcPct val="110000"/>
              </a:lnSpc>
              <a:tabLst>
                <a:tab pos="0" algn="l"/>
              </a:tabLst>
            </a:pPr>
            <a:endParaRPr lang="en-US" sz="1400" b="0" strike="noStrike" spc="-1" dirty="0">
              <a:latin typeface="Calibri"/>
            </a:endParaRPr>
          </a:p>
        </p:txBody>
      </p:sp>
      <p:pic>
        <p:nvPicPr>
          <p:cNvPr id="420" name="Grafik 3"/>
          <p:cNvPicPr/>
          <p:nvPr/>
        </p:nvPicPr>
        <p:blipFill>
          <a:blip r:embed="rId3"/>
          <a:stretch/>
        </p:blipFill>
        <p:spPr>
          <a:xfrm>
            <a:off x="6814993" y="89460"/>
            <a:ext cx="2105280" cy="1637640"/>
          </a:xfrm>
          <a:prstGeom prst="rect">
            <a:avLst/>
          </a:prstGeom>
          <a:ln>
            <a:noFill/>
          </a:ln>
        </p:spPr>
      </p:pic>
    </p:spTree>
    <p:extLst>
      <p:ext uri="{BB962C8B-B14F-4D97-AF65-F5344CB8AC3E}">
        <p14:creationId xmlns:p14="http://schemas.microsoft.com/office/powerpoint/2010/main" val="184214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404813"/>
            <a:ext cx="8117112" cy="792162"/>
          </a:xfrm>
          <a:noFill/>
          <a:ln>
            <a:noFill/>
          </a:ln>
        </p:spPr>
        <p:txBody>
          <a:bodyPr lIns="0" tIns="0" rIns="0" bIns="0">
            <a:normAutofit/>
          </a:bodyPr>
          <a:lstStyle/>
          <a:p>
            <a:pPr>
              <a:lnSpc>
                <a:spcPct val="95000"/>
              </a:lnSpc>
            </a:pPr>
            <a:r>
              <a:rPr lang="de-DE" sz="2000" b="1" u="sng" spc="-1" dirty="0" err="1">
                <a:solidFill>
                  <a:srgbClr val="000000"/>
                </a:solidFill>
                <a:uFill>
                  <a:solidFill>
                    <a:srgbClr val="009AD1"/>
                  </a:solidFill>
                </a:uFill>
                <a:latin typeface="Arial"/>
                <a:ea typeface="+mn-ea"/>
                <a:cs typeface="+mn-cs"/>
              </a:rPr>
              <a:t>Have</a:t>
            </a:r>
            <a:r>
              <a:rPr lang="de-DE" sz="2000" b="1" u="sng" spc="-1" dirty="0">
                <a:solidFill>
                  <a:srgbClr val="000000"/>
                </a:solidFill>
                <a:uFill>
                  <a:solidFill>
                    <a:srgbClr val="009AD1"/>
                  </a:solidFill>
                </a:uFill>
                <a:latin typeface="Arial"/>
                <a:ea typeface="+mn-ea"/>
                <a:cs typeface="+mn-cs"/>
              </a:rPr>
              <a:t> a </a:t>
            </a:r>
            <a:r>
              <a:rPr lang="de-DE" sz="2000" b="1" u="sng" spc="-1" dirty="0" err="1">
                <a:solidFill>
                  <a:srgbClr val="000000"/>
                </a:solidFill>
                <a:uFill>
                  <a:solidFill>
                    <a:srgbClr val="009AD1"/>
                  </a:solidFill>
                </a:uFill>
                <a:latin typeface="Arial"/>
                <a:ea typeface="+mn-ea"/>
                <a:cs typeface="+mn-cs"/>
              </a:rPr>
              <a:t>Good</a:t>
            </a:r>
            <a:r>
              <a:rPr lang="de-DE" sz="2000" b="1" u="sng" spc="-1" dirty="0">
                <a:solidFill>
                  <a:srgbClr val="000000"/>
                </a:solidFill>
                <a:uFill>
                  <a:solidFill>
                    <a:srgbClr val="009AD1"/>
                  </a:solidFill>
                </a:uFill>
                <a:latin typeface="Arial"/>
                <a:ea typeface="+mn-ea"/>
                <a:cs typeface="+mn-cs"/>
              </a:rPr>
              <a:t> Start! </a:t>
            </a:r>
            <a:br>
              <a:rPr lang="de-DE" sz="2000" b="1" u="sng" spc="-1" dirty="0">
                <a:solidFill>
                  <a:srgbClr val="000000"/>
                </a:solidFill>
                <a:uFill>
                  <a:solidFill>
                    <a:srgbClr val="009AD1"/>
                  </a:solidFill>
                </a:uFill>
                <a:latin typeface="Arial"/>
                <a:ea typeface="+mn-ea"/>
                <a:cs typeface="+mn-cs"/>
              </a:rPr>
            </a:br>
            <a:r>
              <a:rPr lang="de-DE" sz="2000" b="1" u="sng" spc="-1" dirty="0">
                <a:solidFill>
                  <a:srgbClr val="000000"/>
                </a:solidFill>
                <a:uFill>
                  <a:solidFill>
                    <a:srgbClr val="009AD1"/>
                  </a:solidFill>
                </a:uFill>
                <a:latin typeface="Arial"/>
                <a:ea typeface="+mn-ea"/>
                <a:cs typeface="+mn-cs"/>
              </a:rPr>
              <a:t>Orientation </a:t>
            </a:r>
            <a:r>
              <a:rPr lang="de-DE" sz="2000" b="1" u="sng" spc="-1" dirty="0" err="1">
                <a:solidFill>
                  <a:srgbClr val="000000"/>
                </a:solidFill>
                <a:uFill>
                  <a:solidFill>
                    <a:srgbClr val="009AD1"/>
                  </a:solidFill>
                </a:uFill>
                <a:latin typeface="Arial"/>
                <a:ea typeface="+mn-ea"/>
                <a:cs typeface="+mn-cs"/>
              </a:rPr>
              <a:t>programmes</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for</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Internatinoal</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Students</a:t>
            </a:r>
            <a:endParaRPr lang="en-GB" sz="2000" b="1" u="sng" spc="-1" dirty="0">
              <a:solidFill>
                <a:srgbClr val="000000"/>
              </a:solidFill>
              <a:uFill>
                <a:solidFill>
                  <a:srgbClr val="009AD1"/>
                </a:solidFill>
              </a:uFill>
              <a:latin typeface="Arial"/>
              <a:ea typeface="+mn-ea"/>
              <a:cs typeface="+mn-cs"/>
            </a:endParaRPr>
          </a:p>
        </p:txBody>
      </p:sp>
      <p:sp>
        <p:nvSpPr>
          <p:cNvPr id="3" name="Foliennummernplatzhalter 2"/>
          <p:cNvSpPr>
            <a:spLocks noGrp="1"/>
          </p:cNvSpPr>
          <p:nvPr>
            <p:ph type="sldNum" sz="quarter" idx="19"/>
          </p:nvPr>
        </p:nvSpPr>
        <p:spPr/>
        <p:txBody>
          <a:bodyPr/>
          <a:lstStyle/>
          <a:p>
            <a:pPr>
              <a:defRPr/>
            </a:pPr>
            <a:fld id="{86DCC3A7-9F53-4B67-A973-BAA1BD397DB5}" type="slidenum">
              <a:rPr lang="de-DE" smtClean="0"/>
              <a:pPr>
                <a:defRPr/>
              </a:pPr>
              <a:t>22</a:t>
            </a:fld>
            <a:endParaRPr lang="de-DE" dirty="0"/>
          </a:p>
        </p:txBody>
      </p:sp>
      <p:sp>
        <p:nvSpPr>
          <p:cNvPr id="6" name="CustomShape 4">
            <a:extLst>
              <a:ext uri="{FF2B5EF4-FFF2-40B4-BE49-F238E27FC236}">
                <a16:creationId xmlns:a16="http://schemas.microsoft.com/office/drawing/2014/main" id="{EAD6E289-6D43-8A4F-AAA2-3EB3EC9E72A5}"/>
              </a:ext>
            </a:extLst>
          </p:cNvPr>
          <p:cNvSpPr/>
          <p:nvPr/>
        </p:nvSpPr>
        <p:spPr>
          <a:xfrm>
            <a:off x="251640" y="1152000"/>
            <a:ext cx="8064000" cy="489045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110000"/>
              </a:lnSpc>
              <a:tabLst>
                <a:tab pos="0" algn="l"/>
              </a:tabLst>
            </a:pPr>
            <a:r>
              <a:rPr lang="en-GB" sz="1600" b="1" strike="noStrike" spc="-1" dirty="0">
                <a:solidFill>
                  <a:srgbClr val="009AD1"/>
                </a:solidFill>
                <a:latin typeface="Arial"/>
              </a:rPr>
              <a:t>Orientation programmes for International Students</a:t>
            </a:r>
            <a:endParaRPr lang="en-GB" sz="1600" b="0" strike="noStrike" spc="-1" dirty="0">
              <a:latin typeface="Calibri"/>
            </a:endParaRPr>
          </a:p>
          <a:p>
            <a:pPr>
              <a:lnSpc>
                <a:spcPct val="110000"/>
              </a:lnSpc>
              <a:tabLst>
                <a:tab pos="0" algn="l"/>
              </a:tabLst>
            </a:pPr>
            <a:endParaRPr lang="en-GB" sz="1600" b="0" strike="noStrike" spc="-1" dirty="0">
              <a:latin typeface="Calibri"/>
            </a:endParaRPr>
          </a:p>
          <a:p>
            <a:pPr marL="324000" lvl="2" indent="-323640">
              <a:lnSpc>
                <a:spcPct val="110000"/>
              </a:lnSpc>
              <a:buClr>
                <a:srgbClr val="009AD1"/>
              </a:buClr>
              <a:buFont typeface="Arial"/>
              <a:buChar char="−"/>
              <a:tabLst>
                <a:tab pos="0" algn="l"/>
              </a:tabLst>
            </a:pPr>
            <a:r>
              <a:rPr lang="en-GB" sz="1600" b="1" u="sng" strike="noStrike" spc="-1" dirty="0">
                <a:solidFill>
                  <a:srgbClr val="000000"/>
                </a:solidFill>
                <a:uFill>
                  <a:solidFill>
                    <a:srgbClr val="009AD1"/>
                  </a:solidFill>
                </a:uFill>
                <a:latin typeface="Arial"/>
              </a:rPr>
              <a:t>GO Konstanz!</a:t>
            </a:r>
          </a:p>
          <a:p>
            <a:pPr marL="324000" lvl="2" indent="-323640">
              <a:lnSpc>
                <a:spcPct val="110000"/>
              </a:lnSpc>
              <a:buClr>
                <a:srgbClr val="009AD1"/>
              </a:buClr>
              <a:buFont typeface="Arial"/>
              <a:buChar char="−"/>
              <a:tabLst>
                <a:tab pos="0" algn="l"/>
              </a:tabLst>
            </a:pPr>
            <a:endParaRPr lang="en-GB" sz="1600" b="0" strike="noStrike" spc="-1" dirty="0">
              <a:latin typeface="Calibri"/>
            </a:endParaRPr>
          </a:p>
          <a:p>
            <a:pPr marL="774000" lvl="3" indent="-323640">
              <a:lnSpc>
                <a:spcPct val="110000"/>
              </a:lnSpc>
              <a:buClr>
                <a:srgbClr val="009AD1"/>
              </a:buClr>
              <a:buFont typeface="Arial"/>
              <a:buChar char="−"/>
              <a:tabLst>
                <a:tab pos="0" algn="l"/>
              </a:tabLst>
            </a:pPr>
            <a:r>
              <a:rPr lang="en-GB" sz="1400" b="0" strike="noStrike" spc="-1" dirty="0">
                <a:solidFill>
                  <a:srgbClr val="000000"/>
                </a:solidFill>
                <a:latin typeface="Arial"/>
              </a:rPr>
              <a:t>4-week intensive </a:t>
            </a:r>
            <a:r>
              <a:rPr lang="en-GB" sz="1400" b="1" strike="noStrike" spc="-1" dirty="0">
                <a:solidFill>
                  <a:srgbClr val="000000"/>
                </a:solidFill>
                <a:latin typeface="Arial"/>
              </a:rPr>
              <a:t>G</a:t>
            </a:r>
            <a:r>
              <a:rPr lang="en-GB" sz="1400" b="0" strike="noStrike" spc="-1" dirty="0">
                <a:solidFill>
                  <a:srgbClr val="000000"/>
                </a:solidFill>
                <a:latin typeface="Arial"/>
              </a:rPr>
              <a:t>erman language course on campus before the beginning of the lecture period (March and September respectively) </a:t>
            </a:r>
          </a:p>
          <a:p>
            <a:pPr marL="774000" lvl="3" indent="-323640">
              <a:lnSpc>
                <a:spcPct val="110000"/>
              </a:lnSpc>
              <a:buClr>
                <a:srgbClr val="009AD1"/>
              </a:buClr>
              <a:buFont typeface="Arial"/>
              <a:buChar char="−"/>
              <a:tabLst>
                <a:tab pos="0" algn="l"/>
              </a:tabLst>
            </a:pPr>
            <a:r>
              <a:rPr lang="en-GB" sz="1400" b="0" strike="noStrike" spc="-1" dirty="0">
                <a:solidFill>
                  <a:srgbClr val="000000"/>
                </a:solidFill>
                <a:latin typeface="Arial"/>
              </a:rPr>
              <a:t>groups for learners of levels A 1 – C 2</a:t>
            </a:r>
            <a:br>
              <a:rPr lang="en-GB" sz="1400" b="0" strike="noStrike" spc="-1" dirty="0">
                <a:solidFill>
                  <a:srgbClr val="000000"/>
                </a:solidFill>
                <a:latin typeface="Arial"/>
              </a:rPr>
            </a:br>
            <a:r>
              <a:rPr lang="en-GB" sz="1400" b="0" i="1" strike="noStrike" spc="-1" dirty="0">
                <a:solidFill>
                  <a:srgbClr val="000000"/>
                </a:solidFill>
                <a:latin typeface="Arial"/>
              </a:rPr>
              <a:t>combined with</a:t>
            </a:r>
            <a:endParaRPr lang="en-GB" sz="1400" b="0" i="1" strike="noStrike" spc="-1" dirty="0">
              <a:latin typeface="Calibri"/>
            </a:endParaRPr>
          </a:p>
          <a:p>
            <a:pPr marL="774000" lvl="3" indent="-323640">
              <a:lnSpc>
                <a:spcPct val="110000"/>
              </a:lnSpc>
              <a:buClr>
                <a:srgbClr val="009AD1"/>
              </a:buClr>
              <a:buFont typeface="Arial"/>
              <a:buChar char="−"/>
              <a:tabLst>
                <a:tab pos="0" algn="l"/>
              </a:tabLst>
            </a:pPr>
            <a:r>
              <a:rPr lang="en-GB" sz="1400" b="0" strike="noStrike" spc="-1" dirty="0">
                <a:solidFill>
                  <a:srgbClr val="000000"/>
                </a:solidFill>
                <a:latin typeface="Arial"/>
              </a:rPr>
              <a:t>an </a:t>
            </a:r>
            <a:r>
              <a:rPr lang="en-GB" sz="1400" b="1" strike="noStrike" spc="-1" dirty="0">
                <a:solidFill>
                  <a:srgbClr val="000000"/>
                </a:solidFill>
                <a:latin typeface="Arial"/>
              </a:rPr>
              <a:t>O</a:t>
            </a:r>
            <a:r>
              <a:rPr lang="en-GB" sz="1400" b="0" strike="noStrike" spc="-1" dirty="0">
                <a:solidFill>
                  <a:srgbClr val="000000"/>
                </a:solidFill>
                <a:latin typeface="Arial"/>
              </a:rPr>
              <a:t>rientation programme, providing extensive support in all administrational matters connected to starting life in your new home</a:t>
            </a:r>
          </a:p>
          <a:p>
            <a:pPr marL="774000" lvl="3" indent="-323640">
              <a:lnSpc>
                <a:spcPct val="110000"/>
              </a:lnSpc>
              <a:buClr>
                <a:srgbClr val="009AD1"/>
              </a:buClr>
              <a:buFont typeface="Arial"/>
              <a:buChar char="−"/>
              <a:tabLst>
                <a:tab pos="0" algn="l"/>
              </a:tabLst>
            </a:pPr>
            <a:r>
              <a:rPr lang="en-GB" sz="1400" spc="-1" dirty="0">
                <a:solidFill>
                  <a:srgbClr val="000000"/>
                </a:solidFill>
                <a:latin typeface="Arial"/>
              </a:rPr>
              <a:t>Includes several cultural and fun trips (if pandemic regulations permit)</a:t>
            </a:r>
          </a:p>
          <a:p>
            <a:pPr marL="774000" lvl="3" indent="-323640">
              <a:lnSpc>
                <a:spcPct val="110000"/>
              </a:lnSpc>
              <a:buClr>
                <a:srgbClr val="009AD1"/>
              </a:buClr>
              <a:buFont typeface="Arial"/>
              <a:buChar char="−"/>
              <a:tabLst>
                <a:tab pos="0" algn="l"/>
              </a:tabLst>
            </a:pPr>
            <a:r>
              <a:rPr lang="en-GB" sz="1400" spc="-1" dirty="0">
                <a:solidFill>
                  <a:srgbClr val="000000"/>
                </a:solidFill>
                <a:latin typeface="Arial"/>
              </a:rPr>
              <a:t>Price: € 300 f</a:t>
            </a:r>
            <a:r>
              <a:rPr lang="en-GB" sz="1400" b="0" strike="noStrike" spc="-1" dirty="0">
                <a:solidFill>
                  <a:srgbClr val="000000"/>
                </a:solidFill>
                <a:latin typeface="Arial"/>
              </a:rPr>
              <a:t>or exchange students including German course and trips</a:t>
            </a:r>
            <a:endParaRPr lang="en-GB" sz="1400" b="0" strike="noStrike" spc="-1" dirty="0">
              <a:latin typeface="Calibri"/>
            </a:endParaRPr>
          </a:p>
          <a:p>
            <a:pPr>
              <a:lnSpc>
                <a:spcPct val="110000"/>
              </a:lnSpc>
              <a:tabLst>
                <a:tab pos="0" algn="l"/>
              </a:tabLst>
            </a:pPr>
            <a:endParaRPr lang="en-GB" sz="1400" b="0" strike="noStrike" spc="-1" dirty="0">
              <a:latin typeface="Calibri"/>
            </a:endParaRPr>
          </a:p>
          <a:p>
            <a:pPr marL="324000" lvl="2" indent="-323640">
              <a:lnSpc>
                <a:spcPct val="110000"/>
              </a:lnSpc>
              <a:buClr>
                <a:srgbClr val="009AD1"/>
              </a:buClr>
              <a:buFont typeface="Arial"/>
              <a:buChar char="−"/>
              <a:tabLst>
                <a:tab pos="0" algn="l"/>
              </a:tabLst>
            </a:pPr>
            <a:r>
              <a:rPr lang="en-GB" sz="1600" b="1" u="sng" strike="noStrike" spc="-1" dirty="0" err="1">
                <a:solidFill>
                  <a:srgbClr val="000000"/>
                </a:solidFill>
                <a:uFill>
                  <a:solidFill>
                    <a:srgbClr val="009AD1"/>
                  </a:solidFill>
                </a:uFill>
                <a:latin typeface="Arial"/>
              </a:rPr>
              <a:t>OriPro</a:t>
            </a:r>
            <a:endParaRPr lang="en-GB" sz="1600" b="1" u="sng" strike="noStrike" spc="-1" dirty="0">
              <a:solidFill>
                <a:srgbClr val="000000"/>
              </a:solidFill>
              <a:uFill>
                <a:solidFill>
                  <a:srgbClr val="009AD1"/>
                </a:solidFill>
              </a:uFill>
              <a:latin typeface="Arial"/>
            </a:endParaRPr>
          </a:p>
          <a:p>
            <a:pPr marL="360" lvl="2">
              <a:lnSpc>
                <a:spcPct val="110000"/>
              </a:lnSpc>
              <a:buClr>
                <a:srgbClr val="009AD1"/>
              </a:buClr>
              <a:tabLst>
                <a:tab pos="0" algn="l"/>
              </a:tabLst>
            </a:pPr>
            <a:endParaRPr lang="en-GB" sz="1600" strike="noStrike" spc="-1" dirty="0">
              <a:solidFill>
                <a:srgbClr val="000000"/>
              </a:solidFill>
              <a:uFill>
                <a:solidFill>
                  <a:srgbClr val="009AD1"/>
                </a:solidFill>
              </a:uFill>
              <a:latin typeface="Arial"/>
            </a:endParaRPr>
          </a:p>
          <a:p>
            <a:pPr marL="781200" lvl="3" indent="-323640">
              <a:lnSpc>
                <a:spcPct val="110000"/>
              </a:lnSpc>
              <a:buClr>
                <a:srgbClr val="009AD1"/>
              </a:buClr>
              <a:buFont typeface="Arial"/>
              <a:buChar char="−"/>
              <a:tabLst>
                <a:tab pos="0" algn="l"/>
              </a:tabLst>
            </a:pPr>
            <a:r>
              <a:rPr lang="en-GB" sz="1400" spc="-1" dirty="0">
                <a:solidFill>
                  <a:srgbClr val="000000"/>
                </a:solidFill>
                <a:uFill>
                  <a:solidFill>
                    <a:srgbClr val="009AD1"/>
                  </a:solidFill>
                </a:uFill>
                <a:latin typeface="Arial"/>
              </a:rPr>
              <a:t>1-week orientation programme shortly before the beginning of the lecture period</a:t>
            </a:r>
          </a:p>
          <a:p>
            <a:pPr marL="781200" lvl="3" indent="-323640">
              <a:lnSpc>
                <a:spcPct val="110000"/>
              </a:lnSpc>
              <a:buClr>
                <a:srgbClr val="009AD1"/>
              </a:buClr>
              <a:buFont typeface="Arial"/>
              <a:buChar char="−"/>
              <a:tabLst>
                <a:tab pos="0" algn="l"/>
              </a:tabLst>
            </a:pPr>
            <a:r>
              <a:rPr lang="en-GB" sz="1400" spc="-1" dirty="0">
                <a:solidFill>
                  <a:srgbClr val="000000"/>
                </a:solidFill>
                <a:latin typeface="Arial"/>
              </a:rPr>
              <a:t>information about administrational steps to be taken</a:t>
            </a:r>
          </a:p>
          <a:p>
            <a:pPr marL="781200" lvl="3" indent="-323640">
              <a:lnSpc>
                <a:spcPct val="110000"/>
              </a:lnSpc>
              <a:buClr>
                <a:srgbClr val="009AD1"/>
              </a:buClr>
              <a:buFont typeface="Arial"/>
              <a:buChar char="−"/>
              <a:tabLst>
                <a:tab pos="0" algn="l"/>
              </a:tabLst>
            </a:pPr>
            <a:endParaRPr lang="en-GB" sz="1400" spc="-1" dirty="0">
              <a:solidFill>
                <a:srgbClr val="000000"/>
              </a:solidFill>
              <a:latin typeface="Arial"/>
            </a:endParaRPr>
          </a:p>
          <a:p>
            <a:pPr marL="457560" lvl="3">
              <a:lnSpc>
                <a:spcPct val="110000"/>
              </a:lnSpc>
              <a:buClr>
                <a:srgbClr val="009AD1"/>
              </a:buClr>
              <a:tabLst>
                <a:tab pos="0" algn="l"/>
              </a:tabLst>
            </a:pPr>
            <a:endParaRPr lang="en-GB" sz="1400" b="0" strike="noStrike" spc="-1" dirty="0">
              <a:latin typeface="Calibri"/>
            </a:endParaRPr>
          </a:p>
          <a:p>
            <a:pPr>
              <a:lnSpc>
                <a:spcPct val="110000"/>
              </a:lnSpc>
              <a:tabLst>
                <a:tab pos="0" algn="l"/>
              </a:tabLst>
            </a:pPr>
            <a:endParaRPr lang="en-GB" sz="1400" b="0" strike="noStrike" spc="-1" dirty="0">
              <a:latin typeface="Calibri"/>
            </a:endParaRPr>
          </a:p>
        </p:txBody>
      </p:sp>
    </p:spTree>
  </p:cSld>
  <p:clrMapOvr>
    <a:masterClrMapping/>
  </p:clrMapOvr>
  <p:transition spd="med" advClick="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Shape 1"/>
          <p:cNvSpPr txBox="1"/>
          <p:nvPr/>
        </p:nvSpPr>
        <p:spPr>
          <a:xfrm>
            <a:off x="323640" y="332640"/>
            <a:ext cx="7992360" cy="864000"/>
          </a:xfrm>
          <a:prstGeom prst="rect">
            <a:avLst/>
          </a:prstGeom>
          <a:noFill/>
          <a:ln>
            <a:noFill/>
          </a:ln>
        </p:spPr>
        <p:txBody>
          <a:bodyPr lIns="0" tIns="0" rIns="0" bIns="0">
            <a:noAutofit/>
          </a:bodyPr>
          <a:lstStyle/>
          <a:p>
            <a:pPr>
              <a:lnSpc>
                <a:spcPct val="95000"/>
              </a:lnSpc>
            </a:pPr>
            <a:r>
              <a:rPr lang="en-GB" sz="2000" b="1" u="sng" spc="-1" dirty="0">
                <a:solidFill>
                  <a:srgbClr val="000000"/>
                </a:solidFill>
                <a:uFill>
                  <a:solidFill>
                    <a:srgbClr val="009AD1"/>
                  </a:solidFill>
                </a:uFill>
                <a:latin typeface="Arial"/>
              </a:rPr>
              <a:t>Important terms and academic structures</a:t>
            </a:r>
            <a:endParaRPr lang="de-DE" sz="2000" b="0" strike="noStrike" spc="-1" dirty="0">
              <a:solidFill>
                <a:srgbClr val="000000"/>
              </a:solidFill>
              <a:latin typeface="Arial"/>
            </a:endParaRPr>
          </a:p>
        </p:txBody>
      </p:sp>
      <p:sp>
        <p:nvSpPr>
          <p:cNvPr id="357" name="TextShape 4"/>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EE2223E-0C8C-4C35-A8C8-4699DF97E76E}" type="slidenum">
              <a:rPr lang="de-DE" sz="700" b="1" strike="noStrike" spc="-1">
                <a:solidFill>
                  <a:srgbClr val="000000"/>
                </a:solidFill>
                <a:latin typeface="Arial"/>
              </a:rPr>
              <a:t>23</a:t>
            </a:fld>
            <a:endParaRPr lang="en-US" sz="700" b="0" strike="noStrike" spc="-1">
              <a:latin typeface="Calibri"/>
            </a:endParaRPr>
          </a:p>
        </p:txBody>
      </p:sp>
      <p:sp>
        <p:nvSpPr>
          <p:cNvPr id="12" name="TextShape 2">
            <a:extLst>
              <a:ext uri="{FF2B5EF4-FFF2-40B4-BE49-F238E27FC236}">
                <a16:creationId xmlns:a16="http://schemas.microsoft.com/office/drawing/2014/main" id="{0E32FBB7-E9F6-4049-90B0-04BA1D22CA5F}"/>
              </a:ext>
            </a:extLst>
          </p:cNvPr>
          <p:cNvSpPr txBox="1"/>
          <p:nvPr/>
        </p:nvSpPr>
        <p:spPr>
          <a:xfrm>
            <a:off x="539998" y="1196640"/>
            <a:ext cx="7992361" cy="4968360"/>
          </a:xfrm>
          <a:prstGeom prst="rect">
            <a:avLst/>
          </a:prstGeom>
          <a:noFill/>
          <a:ln>
            <a:noFill/>
          </a:ln>
        </p:spPr>
        <p:txBody>
          <a:bodyPr lIns="0" tIns="0" rIns="0" bIns="0">
            <a:noAutofit/>
          </a:bodyPr>
          <a:lstStyle/>
          <a:p>
            <a:pPr>
              <a:lnSpc>
                <a:spcPct val="110000"/>
              </a:lnSpc>
              <a:tabLst>
                <a:tab pos="0" algn="l"/>
              </a:tabLst>
            </a:pPr>
            <a:r>
              <a:rPr lang="en-GB" spc="-1" dirty="0">
                <a:latin typeface="Arial"/>
              </a:rPr>
              <a:t>We use the term „</a:t>
            </a:r>
            <a:r>
              <a:rPr lang="en-GB" b="1" spc="-1" dirty="0">
                <a:latin typeface="Arial"/>
              </a:rPr>
              <a:t>course</a:t>
            </a:r>
            <a:r>
              <a:rPr lang="en-GB" spc="-1" dirty="0">
                <a:latin typeface="Arial"/>
              </a:rPr>
              <a:t>“ generically, while the types of courses on offer vary from department to department. Terms you will come across in almost every department include:</a:t>
            </a:r>
          </a:p>
          <a:p>
            <a:pPr marL="285750" indent="-285750">
              <a:lnSpc>
                <a:spcPct val="110000"/>
              </a:lnSpc>
              <a:buFontTx/>
              <a:buChar char="-"/>
              <a:tabLst>
                <a:tab pos="0" algn="l"/>
              </a:tabLst>
            </a:pPr>
            <a:endParaRPr lang="en-GB" spc="-1" dirty="0">
              <a:latin typeface="Arial"/>
            </a:endParaRPr>
          </a:p>
          <a:p>
            <a:pPr>
              <a:lnSpc>
                <a:spcPct val="110000"/>
              </a:lnSpc>
              <a:tabLst>
                <a:tab pos="0" algn="l"/>
              </a:tabLst>
            </a:pPr>
            <a:r>
              <a:rPr lang="en-GB" spc="-1" dirty="0">
                <a:latin typeface="Arial"/>
              </a:rPr>
              <a:t>– </a:t>
            </a:r>
            <a:r>
              <a:rPr lang="en-GB" i="1" spc="-1" dirty="0">
                <a:latin typeface="Arial"/>
              </a:rPr>
              <a:t>lecture</a:t>
            </a:r>
          </a:p>
          <a:p>
            <a:pPr>
              <a:lnSpc>
                <a:spcPct val="110000"/>
              </a:lnSpc>
              <a:tabLst>
                <a:tab pos="0" algn="l"/>
              </a:tabLst>
            </a:pPr>
            <a:r>
              <a:rPr lang="en-GB" spc="-1" dirty="0">
                <a:latin typeface="Arial"/>
              </a:rPr>
              <a:t>– </a:t>
            </a:r>
            <a:r>
              <a:rPr lang="en-GB" i="1" spc="-1" dirty="0">
                <a:latin typeface="Arial"/>
              </a:rPr>
              <a:t>seminar</a:t>
            </a:r>
            <a:r>
              <a:rPr lang="en-GB" spc="-1" dirty="0">
                <a:latin typeface="Arial"/>
              </a:rPr>
              <a:t> (introductory / advanced)</a:t>
            </a:r>
          </a:p>
          <a:p>
            <a:pPr>
              <a:lnSpc>
                <a:spcPct val="110000"/>
              </a:lnSpc>
              <a:tabLst>
                <a:tab pos="0" algn="l"/>
              </a:tabLst>
            </a:pPr>
            <a:r>
              <a:rPr lang="en-GB" spc="-1" dirty="0">
                <a:latin typeface="Arial"/>
              </a:rPr>
              <a:t>– </a:t>
            </a:r>
            <a:r>
              <a:rPr lang="en-GB" i="1" spc="-1" dirty="0">
                <a:latin typeface="Arial"/>
              </a:rPr>
              <a:t>course</a:t>
            </a:r>
          </a:p>
          <a:p>
            <a:pPr>
              <a:lnSpc>
                <a:spcPct val="110000"/>
              </a:lnSpc>
              <a:tabLst>
                <a:tab pos="0" algn="l"/>
              </a:tabLst>
            </a:pPr>
            <a:endParaRPr lang="en-GB" spc="-1" dirty="0">
              <a:latin typeface="Arial"/>
            </a:endParaRPr>
          </a:p>
          <a:p>
            <a:pPr>
              <a:lnSpc>
                <a:spcPct val="110000"/>
              </a:lnSpc>
              <a:tabLst>
                <a:tab pos="0" algn="l"/>
              </a:tabLst>
            </a:pPr>
            <a:r>
              <a:rPr lang="en-GB" spc="-1" dirty="0">
                <a:latin typeface="Arial"/>
              </a:rPr>
              <a:t>When looking into our course catalogue, you will also come across the term „</a:t>
            </a:r>
            <a:r>
              <a:rPr lang="en-GB" b="1" spc="-1" dirty="0">
                <a:latin typeface="Arial"/>
              </a:rPr>
              <a:t>module</a:t>
            </a:r>
            <a:r>
              <a:rPr lang="en-GB" spc="-1" dirty="0">
                <a:latin typeface="Arial"/>
              </a:rPr>
              <a:t>“. This, however</a:t>
            </a:r>
            <a:r>
              <a:rPr lang="en-GB" b="1" spc="-1" dirty="0">
                <a:latin typeface="Arial"/>
              </a:rPr>
              <a:t>, refers to a larger entity/group of courses from a certain subject area/XYZ and NOT to an individual course</a:t>
            </a:r>
            <a:r>
              <a:rPr lang="en-GB" spc="-1" dirty="0">
                <a:latin typeface="Arial"/>
              </a:rPr>
              <a:t>. In </a:t>
            </a:r>
            <a:r>
              <a:rPr lang="en-GB" spc="-1" dirty="0" err="1">
                <a:latin typeface="Arial"/>
              </a:rPr>
              <a:t>ZEuS</a:t>
            </a:r>
            <a:r>
              <a:rPr lang="en-GB" spc="-1" dirty="0">
                <a:latin typeface="Arial"/>
              </a:rPr>
              <a:t> you would have to look through the offer within a module and select an item from a list of possible choices.</a:t>
            </a:r>
          </a:p>
        </p:txBody>
      </p:sp>
    </p:spTree>
    <p:extLst>
      <p:ext uri="{BB962C8B-B14F-4D97-AF65-F5344CB8AC3E}">
        <p14:creationId xmlns:p14="http://schemas.microsoft.com/office/powerpoint/2010/main" val="1210622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ustomShape 2"/>
          <p:cNvSpPr/>
          <p:nvPr/>
        </p:nvSpPr>
        <p:spPr>
          <a:xfrm>
            <a:off x="324000" y="6453360"/>
            <a:ext cx="933120" cy="21420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nSpc>
                <a:spcPct val="100000"/>
              </a:lnSpc>
            </a:pPr>
            <a:fld id="{540B579C-AEF7-4DB4-AEFF-A7F3F38F8F0F}" type="slidenum">
              <a:rPr lang="de-DE" sz="700" b="1" strike="noStrike" spc="-1">
                <a:solidFill>
                  <a:srgbClr val="000000"/>
                </a:solidFill>
                <a:latin typeface="Arial"/>
                <a:ea typeface="DejaVu Sans"/>
              </a:rPr>
              <a:t>24</a:t>
            </a:fld>
            <a:endParaRPr lang="de-DE" sz="700" b="0" strike="noStrike" spc="-1">
              <a:latin typeface="Calibri"/>
            </a:endParaRPr>
          </a:p>
        </p:txBody>
      </p:sp>
      <p:sp>
        <p:nvSpPr>
          <p:cNvPr id="441" name="CustomShape 3"/>
          <p:cNvSpPr/>
          <p:nvPr/>
        </p:nvSpPr>
        <p:spPr>
          <a:xfrm>
            <a:off x="349560" y="404640"/>
            <a:ext cx="8397000" cy="7902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de-DE" sz="2000" b="1" u="sng" strike="noStrike" spc="-1" dirty="0" err="1">
                <a:solidFill>
                  <a:srgbClr val="000000"/>
                </a:solidFill>
                <a:uFill>
                  <a:solidFill>
                    <a:srgbClr val="009AD1"/>
                  </a:solidFill>
                </a:uFill>
                <a:latin typeface="Arial"/>
                <a:ea typeface="DejaVu Sans"/>
              </a:rPr>
              <a:t>Example</a:t>
            </a:r>
            <a:r>
              <a:rPr lang="de-DE" sz="2000" b="1" u="sng" strike="noStrike" spc="-1" dirty="0">
                <a:solidFill>
                  <a:srgbClr val="000000"/>
                </a:solidFill>
                <a:uFill>
                  <a:solidFill>
                    <a:srgbClr val="009AD1"/>
                  </a:solidFill>
                </a:uFill>
                <a:latin typeface="Arial"/>
                <a:ea typeface="DejaVu Sans"/>
              </a:rPr>
              <a:t>: Course </a:t>
            </a:r>
            <a:r>
              <a:rPr lang="de-DE" sz="2000" b="1" u="sng" strike="noStrike" spc="-1" dirty="0" err="1">
                <a:solidFill>
                  <a:srgbClr val="000000"/>
                </a:solidFill>
                <a:uFill>
                  <a:solidFill>
                    <a:srgbClr val="009AD1"/>
                  </a:solidFill>
                </a:uFill>
                <a:latin typeface="Arial"/>
                <a:ea typeface="DejaVu Sans"/>
              </a:rPr>
              <a:t>catalogue</a:t>
            </a:r>
            <a:r>
              <a:rPr lang="de-DE" sz="2000" b="1" u="sng" strike="noStrike" spc="-1" dirty="0">
                <a:solidFill>
                  <a:srgbClr val="000000"/>
                </a:solidFill>
                <a:uFill>
                  <a:solidFill>
                    <a:srgbClr val="009AD1"/>
                  </a:solidFill>
                </a:uFill>
                <a:latin typeface="Arial"/>
                <a:ea typeface="DejaVu Sans"/>
              </a:rPr>
              <a:t> </a:t>
            </a:r>
            <a:r>
              <a:rPr lang="de-DE" sz="2000" b="1" u="sng" strike="noStrike" spc="-1" dirty="0" err="1">
                <a:solidFill>
                  <a:srgbClr val="000000"/>
                </a:solidFill>
                <a:uFill>
                  <a:solidFill>
                    <a:srgbClr val="009AD1"/>
                  </a:solidFill>
                </a:uFill>
                <a:latin typeface="Arial"/>
                <a:ea typeface="DejaVu Sans"/>
              </a:rPr>
              <a:t>winter</a:t>
            </a:r>
            <a:r>
              <a:rPr lang="de-DE" sz="2000" b="1" u="sng" strike="noStrike" spc="-1" dirty="0">
                <a:solidFill>
                  <a:srgbClr val="000000"/>
                </a:solidFill>
                <a:uFill>
                  <a:solidFill>
                    <a:srgbClr val="009AD1"/>
                  </a:solidFill>
                </a:uFill>
                <a:latin typeface="Arial"/>
                <a:ea typeface="DejaVu Sans"/>
              </a:rPr>
              <a:t> </a:t>
            </a:r>
            <a:r>
              <a:rPr lang="de-DE" sz="2000" b="1" u="sng" strike="noStrike" spc="-1" dirty="0" err="1">
                <a:solidFill>
                  <a:srgbClr val="000000"/>
                </a:solidFill>
                <a:uFill>
                  <a:solidFill>
                    <a:srgbClr val="009AD1"/>
                  </a:solidFill>
                </a:uFill>
                <a:latin typeface="Arial"/>
                <a:ea typeface="DejaVu Sans"/>
              </a:rPr>
              <a:t>semester</a:t>
            </a:r>
            <a:r>
              <a:rPr lang="de-DE" sz="2000" b="1" u="sng" strike="noStrike" spc="-1" dirty="0">
                <a:solidFill>
                  <a:srgbClr val="000000"/>
                </a:solidFill>
                <a:uFill>
                  <a:solidFill>
                    <a:srgbClr val="009AD1"/>
                  </a:solidFill>
                </a:uFill>
                <a:latin typeface="Arial"/>
                <a:ea typeface="DejaVu Sans"/>
              </a:rPr>
              <a:t> 2021/22</a:t>
            </a:r>
          </a:p>
          <a:p>
            <a:pPr>
              <a:lnSpc>
                <a:spcPct val="90000"/>
              </a:lnSpc>
            </a:pPr>
            <a:endParaRPr lang="de-DE" sz="2000" b="1" u="sng" spc="-1" dirty="0">
              <a:solidFill>
                <a:srgbClr val="000000"/>
              </a:solidFill>
              <a:uFill>
                <a:solidFill>
                  <a:srgbClr val="009AD1"/>
                </a:solidFill>
              </a:uFill>
              <a:latin typeface="Arial"/>
            </a:endParaRPr>
          </a:p>
          <a:p>
            <a:pPr>
              <a:lnSpc>
                <a:spcPct val="90000"/>
              </a:lnSpc>
            </a:pPr>
            <a:r>
              <a:rPr lang="de-DE" sz="2000" b="1" u="sng" strike="noStrike" spc="-1" dirty="0" err="1">
                <a:solidFill>
                  <a:srgbClr val="000000"/>
                </a:solidFill>
                <a:uFill>
                  <a:solidFill>
                    <a:srgbClr val="009AD1"/>
                  </a:solidFill>
                </a:uFill>
                <a:latin typeface="Arial"/>
              </a:rPr>
              <a:t>Introductory</a:t>
            </a:r>
            <a:r>
              <a:rPr lang="de-DE" sz="2000" b="1" u="sng" strike="noStrike" spc="-1" dirty="0">
                <a:solidFill>
                  <a:srgbClr val="000000"/>
                </a:solidFill>
                <a:uFill>
                  <a:solidFill>
                    <a:srgbClr val="009AD1"/>
                  </a:solidFill>
                </a:uFill>
                <a:latin typeface="Arial"/>
              </a:rPr>
              <a:t> </a:t>
            </a:r>
            <a:r>
              <a:rPr lang="de-DE" sz="2000" b="1" u="sng" strike="noStrike" spc="-1" dirty="0" err="1">
                <a:solidFill>
                  <a:srgbClr val="000000"/>
                </a:solidFill>
                <a:uFill>
                  <a:solidFill>
                    <a:srgbClr val="009AD1"/>
                  </a:solidFill>
                </a:uFill>
                <a:latin typeface="Arial"/>
              </a:rPr>
              <a:t>seminars</a:t>
            </a:r>
            <a:endParaRPr lang="de-DE" sz="2000" b="0" strike="noStrike" spc="-1" dirty="0">
              <a:latin typeface="Calibri"/>
            </a:endParaRPr>
          </a:p>
        </p:txBody>
      </p:sp>
      <p:pic>
        <p:nvPicPr>
          <p:cNvPr id="3" name="Picture 2">
            <a:extLst>
              <a:ext uri="{FF2B5EF4-FFF2-40B4-BE49-F238E27FC236}">
                <a16:creationId xmlns:a16="http://schemas.microsoft.com/office/drawing/2014/main" id="{CF2447E9-711C-CA40-AE36-156351112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0" y="1322025"/>
            <a:ext cx="7910840" cy="4913828"/>
          </a:xfrm>
          <a:prstGeom prst="rect">
            <a:avLst/>
          </a:prstGeom>
        </p:spPr>
      </p:pic>
    </p:spTree>
    <p:extLst>
      <p:ext uri="{BB962C8B-B14F-4D97-AF65-F5344CB8AC3E}">
        <p14:creationId xmlns:p14="http://schemas.microsoft.com/office/powerpoint/2010/main" val="9487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ustomShape 2"/>
          <p:cNvSpPr/>
          <p:nvPr/>
        </p:nvSpPr>
        <p:spPr>
          <a:xfrm>
            <a:off x="324000" y="6453360"/>
            <a:ext cx="933120" cy="21420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nSpc>
                <a:spcPct val="100000"/>
              </a:lnSpc>
            </a:pPr>
            <a:fld id="{540B579C-AEF7-4DB4-AEFF-A7F3F38F8F0F}" type="slidenum">
              <a:rPr lang="de-DE" sz="700" b="1" strike="noStrike" spc="-1">
                <a:solidFill>
                  <a:srgbClr val="000000"/>
                </a:solidFill>
                <a:latin typeface="Arial"/>
                <a:ea typeface="DejaVu Sans"/>
              </a:rPr>
              <a:t>25</a:t>
            </a:fld>
            <a:endParaRPr lang="de-DE" sz="700" b="0" strike="noStrike" spc="-1">
              <a:latin typeface="Calibri"/>
            </a:endParaRPr>
          </a:p>
        </p:txBody>
      </p:sp>
      <p:sp>
        <p:nvSpPr>
          <p:cNvPr id="441" name="CustomShape 3"/>
          <p:cNvSpPr/>
          <p:nvPr/>
        </p:nvSpPr>
        <p:spPr>
          <a:xfrm>
            <a:off x="455885" y="277804"/>
            <a:ext cx="8397000" cy="7902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de-DE" sz="2000" b="1" u="sng" spc="-1" dirty="0" err="1">
                <a:solidFill>
                  <a:srgbClr val="000000"/>
                </a:solidFill>
                <a:uFill>
                  <a:solidFill>
                    <a:srgbClr val="009AD1"/>
                  </a:solidFill>
                </a:uFill>
              </a:rPr>
              <a:t>Example</a:t>
            </a:r>
            <a:r>
              <a:rPr lang="de-DE" sz="2000" b="1" u="sng" spc="-1" dirty="0">
                <a:solidFill>
                  <a:srgbClr val="000000"/>
                </a:solidFill>
                <a:uFill>
                  <a:solidFill>
                    <a:srgbClr val="009AD1"/>
                  </a:solidFill>
                </a:uFill>
              </a:rPr>
              <a:t>: Course </a:t>
            </a:r>
            <a:r>
              <a:rPr lang="de-DE" sz="2000" b="1" u="sng" spc="-1" dirty="0" err="1">
                <a:solidFill>
                  <a:srgbClr val="000000"/>
                </a:solidFill>
                <a:uFill>
                  <a:solidFill>
                    <a:srgbClr val="009AD1"/>
                  </a:solidFill>
                </a:uFill>
              </a:rPr>
              <a:t>catalogue</a:t>
            </a:r>
            <a:r>
              <a:rPr lang="de-DE" sz="2000" b="1" u="sng" spc="-1" dirty="0">
                <a:solidFill>
                  <a:srgbClr val="000000"/>
                </a:solidFill>
                <a:uFill>
                  <a:solidFill>
                    <a:srgbClr val="009AD1"/>
                  </a:solidFill>
                </a:uFill>
              </a:rPr>
              <a:t> </a:t>
            </a:r>
            <a:r>
              <a:rPr lang="de-DE" sz="2000" b="1" u="sng" spc="-1" dirty="0" err="1">
                <a:solidFill>
                  <a:srgbClr val="000000"/>
                </a:solidFill>
                <a:uFill>
                  <a:solidFill>
                    <a:srgbClr val="009AD1"/>
                  </a:solidFill>
                </a:uFill>
              </a:rPr>
              <a:t>winter</a:t>
            </a:r>
            <a:r>
              <a:rPr lang="de-DE" sz="2000" b="1" u="sng" spc="-1" dirty="0">
                <a:solidFill>
                  <a:srgbClr val="000000"/>
                </a:solidFill>
                <a:uFill>
                  <a:solidFill>
                    <a:srgbClr val="009AD1"/>
                  </a:solidFill>
                </a:uFill>
              </a:rPr>
              <a:t> </a:t>
            </a:r>
            <a:r>
              <a:rPr lang="de-DE" sz="2000" b="1" u="sng" spc="-1" dirty="0" err="1">
                <a:solidFill>
                  <a:srgbClr val="000000"/>
                </a:solidFill>
                <a:uFill>
                  <a:solidFill>
                    <a:srgbClr val="009AD1"/>
                  </a:solidFill>
                </a:uFill>
              </a:rPr>
              <a:t>semester</a:t>
            </a:r>
            <a:r>
              <a:rPr lang="de-DE" sz="2000" b="1" u="sng" spc="-1" dirty="0">
                <a:solidFill>
                  <a:srgbClr val="000000"/>
                </a:solidFill>
                <a:uFill>
                  <a:solidFill>
                    <a:srgbClr val="009AD1"/>
                  </a:solidFill>
                </a:uFill>
              </a:rPr>
              <a:t> 2021/22</a:t>
            </a:r>
          </a:p>
          <a:p>
            <a:pPr>
              <a:lnSpc>
                <a:spcPct val="90000"/>
              </a:lnSpc>
            </a:pPr>
            <a:endParaRPr lang="de-DE" sz="2000" b="1" u="sng" spc="-1" dirty="0">
              <a:solidFill>
                <a:srgbClr val="000000"/>
              </a:solidFill>
              <a:uFill>
                <a:solidFill>
                  <a:srgbClr val="009AD1"/>
                </a:solidFill>
              </a:uFill>
              <a:latin typeface="Calibri"/>
            </a:endParaRPr>
          </a:p>
          <a:p>
            <a:pPr>
              <a:lnSpc>
                <a:spcPct val="90000"/>
              </a:lnSpc>
            </a:pPr>
            <a:r>
              <a:rPr lang="de-DE" sz="2000" b="1" u="sng" spc="-1" dirty="0" err="1">
                <a:solidFill>
                  <a:srgbClr val="000000"/>
                </a:solidFill>
                <a:uFill>
                  <a:solidFill>
                    <a:srgbClr val="009AD1"/>
                  </a:solidFill>
                </a:uFill>
              </a:rPr>
              <a:t>Advanced</a:t>
            </a:r>
            <a:r>
              <a:rPr lang="de-DE" sz="2000" b="1" u="sng" spc="-1" dirty="0">
                <a:solidFill>
                  <a:srgbClr val="000000"/>
                </a:solidFill>
                <a:uFill>
                  <a:solidFill>
                    <a:srgbClr val="009AD1"/>
                  </a:solidFill>
                </a:uFill>
              </a:rPr>
              <a:t> </a:t>
            </a:r>
            <a:r>
              <a:rPr lang="de-DE" sz="2000" b="1" u="sng" spc="-1" dirty="0" err="1">
                <a:solidFill>
                  <a:srgbClr val="000000"/>
                </a:solidFill>
                <a:uFill>
                  <a:solidFill>
                    <a:srgbClr val="009AD1"/>
                  </a:solidFill>
                </a:uFill>
              </a:rPr>
              <a:t>seminars</a:t>
            </a:r>
            <a:endParaRPr lang="de-DE" sz="2000" b="1" u="sng" spc="-1" dirty="0">
              <a:solidFill>
                <a:srgbClr val="000000"/>
              </a:solidFill>
              <a:uFill>
                <a:solidFill>
                  <a:srgbClr val="009AD1"/>
                </a:solidFill>
              </a:uFill>
            </a:endParaRPr>
          </a:p>
          <a:p>
            <a:pPr>
              <a:lnSpc>
                <a:spcPct val="90000"/>
              </a:lnSpc>
            </a:pPr>
            <a:endParaRPr lang="de-DE" sz="2000" b="0" strike="noStrike" spc="-1" dirty="0">
              <a:latin typeface="Calibri"/>
            </a:endParaRPr>
          </a:p>
        </p:txBody>
      </p:sp>
      <p:pic>
        <p:nvPicPr>
          <p:cNvPr id="6" name="Picture 5">
            <a:extLst>
              <a:ext uri="{FF2B5EF4-FFF2-40B4-BE49-F238E27FC236}">
                <a16:creationId xmlns:a16="http://schemas.microsoft.com/office/drawing/2014/main" id="{7D5F2C21-FAD7-A74C-B827-B071BC8D3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0" y="1373543"/>
            <a:ext cx="7601639" cy="4908545"/>
          </a:xfrm>
          <a:prstGeom prst="rect">
            <a:avLst/>
          </a:prstGeom>
        </p:spPr>
      </p:pic>
      <p:sp>
        <p:nvSpPr>
          <p:cNvPr id="9" name="CustomShape 4">
            <a:extLst>
              <a:ext uri="{FF2B5EF4-FFF2-40B4-BE49-F238E27FC236}">
                <a16:creationId xmlns:a16="http://schemas.microsoft.com/office/drawing/2014/main" id="{804DD942-C61A-E54E-9374-95EBBCA6CB37}"/>
              </a:ext>
            </a:extLst>
          </p:cNvPr>
          <p:cNvSpPr/>
          <p:nvPr/>
        </p:nvSpPr>
        <p:spPr>
          <a:xfrm>
            <a:off x="3711751" y="3152553"/>
            <a:ext cx="5034809" cy="1044986"/>
          </a:xfrm>
          <a:prstGeom prst="rect">
            <a:avLst/>
          </a:prstGeom>
          <a:solidFill>
            <a:schemeClr val="accent1">
              <a:lumMod val="40000"/>
              <a:lumOff val="60000"/>
            </a:schemeClr>
          </a:solidFill>
          <a:ln w="34925">
            <a:solidFill>
              <a:schemeClr val="tx1"/>
            </a:solid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GB" sz="1600" b="1" strike="noStrike" spc="-1" dirty="0">
                <a:solidFill>
                  <a:srgbClr val="000000"/>
                </a:solidFill>
                <a:latin typeface="Arial"/>
              </a:rPr>
              <a:t>Preliminary programme for</a:t>
            </a:r>
            <a:br>
              <a:rPr lang="en-GB" sz="1600" b="1" strike="noStrike" spc="-1" dirty="0">
                <a:solidFill>
                  <a:srgbClr val="000000"/>
                </a:solidFill>
                <a:latin typeface="Arial"/>
              </a:rPr>
            </a:br>
            <a:r>
              <a:rPr lang="en-GB" sz="1600" b="1" strike="noStrike" spc="-1" dirty="0">
                <a:solidFill>
                  <a:srgbClr val="000000"/>
                </a:solidFill>
                <a:latin typeface="Arial"/>
              </a:rPr>
              <a:t>summer semester 2022:</a:t>
            </a:r>
            <a:endParaRPr lang="en-US" sz="1600" b="0" strike="noStrike" spc="-1" dirty="0">
              <a:latin typeface="Calibri"/>
            </a:endParaRPr>
          </a:p>
          <a:p>
            <a:pPr>
              <a:lnSpc>
                <a:spcPct val="100000"/>
              </a:lnSpc>
            </a:pPr>
            <a:r>
              <a:rPr lang="en-GB" sz="1000" spc="-1" dirty="0">
                <a:solidFill>
                  <a:srgbClr val="000000"/>
                </a:solidFill>
                <a:hlinkClick r:id="rId4"/>
              </a:rPr>
              <a:t>https://</a:t>
            </a:r>
            <a:r>
              <a:rPr lang="en-GB" sz="1000" spc="-1" dirty="0" err="1">
                <a:solidFill>
                  <a:srgbClr val="000000"/>
                </a:solidFill>
                <a:hlinkClick r:id="rId4"/>
              </a:rPr>
              <a:t>www.litwiss.uni-konstanz.de</a:t>
            </a:r>
            <a:r>
              <a:rPr lang="en-GB" sz="1000" spc="-1" dirty="0">
                <a:solidFill>
                  <a:srgbClr val="000000"/>
                </a:solidFill>
                <a:hlinkClick r:id="rId4"/>
              </a:rPr>
              <a:t>/typo3temp/</a:t>
            </a:r>
            <a:r>
              <a:rPr lang="en-GB" sz="1000" spc="-1" dirty="0" err="1">
                <a:solidFill>
                  <a:srgbClr val="000000"/>
                </a:solidFill>
                <a:hlinkClick r:id="rId4"/>
              </a:rPr>
              <a:t>secure_downloads</a:t>
            </a:r>
            <a:r>
              <a:rPr lang="en-GB" sz="1000" spc="-1" dirty="0">
                <a:solidFill>
                  <a:srgbClr val="000000"/>
                </a:solidFill>
                <a:hlinkClick r:id="rId4"/>
              </a:rPr>
              <a:t>/110486/0/f16add4a00edca28eeec21ae68930752e5d74d19/Courses_in_British_and_American_Studies_Summer_2022_mit.pdf</a:t>
            </a:r>
            <a:endParaRPr lang="en-US" sz="1000" b="0" strike="noStrike" spc="-1" dirty="0">
              <a:latin typeface="Calibri"/>
            </a:endParaRPr>
          </a:p>
        </p:txBody>
      </p:sp>
    </p:spTree>
    <p:extLst>
      <p:ext uri="{BB962C8B-B14F-4D97-AF65-F5344CB8AC3E}">
        <p14:creationId xmlns:p14="http://schemas.microsoft.com/office/powerpoint/2010/main" val="217974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The application process for exchange students</a:t>
            </a:r>
            <a:endParaRPr lang="de-DE" sz="2000" b="0" strike="noStrike" spc="-1" dirty="0">
              <a:solidFill>
                <a:srgbClr val="000000"/>
              </a:solidFill>
              <a:latin typeface="Arial"/>
            </a:endParaRPr>
          </a:p>
        </p:txBody>
      </p:sp>
      <p:sp>
        <p:nvSpPr>
          <p:cNvPr id="413" name="TextShape 2"/>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B3BA503-6EA3-419A-9FC5-3C4974B77847}" type="slidenum">
              <a:rPr lang="de-DE" sz="700" b="1" strike="noStrike" spc="-1">
                <a:solidFill>
                  <a:srgbClr val="000000"/>
                </a:solidFill>
                <a:latin typeface="Arial"/>
              </a:rPr>
              <a:t>26</a:t>
            </a:fld>
            <a:endParaRPr lang="en-US" sz="700" b="0" strike="noStrike" spc="-1">
              <a:latin typeface="Calibri"/>
            </a:endParaRPr>
          </a:p>
        </p:txBody>
      </p:sp>
      <p:pic>
        <p:nvPicPr>
          <p:cNvPr id="415" name="Grafik 2"/>
          <p:cNvPicPr/>
          <p:nvPr/>
        </p:nvPicPr>
        <p:blipFill>
          <a:blip r:embed="rId2"/>
          <a:stretch/>
        </p:blipFill>
        <p:spPr>
          <a:xfrm>
            <a:off x="313200" y="1917000"/>
            <a:ext cx="7786800" cy="444708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Study Abroad in Konstanz </a:t>
            </a:r>
            <a:br>
              <a:rPr dirty="0"/>
            </a:br>
            <a:r>
              <a:rPr lang="en-GB" sz="2000" b="1" u="sng" strike="noStrike" spc="-1" dirty="0">
                <a:solidFill>
                  <a:srgbClr val="000000"/>
                </a:solidFill>
                <a:uFill>
                  <a:solidFill>
                    <a:srgbClr val="009AD1"/>
                  </a:solidFill>
                </a:uFill>
                <a:latin typeface="Arial"/>
              </a:rPr>
              <a:t>Application Process for Exchange Students</a:t>
            </a:r>
            <a:endParaRPr lang="de-DE" sz="2000" b="0" strike="noStrike" spc="-1" dirty="0">
              <a:solidFill>
                <a:srgbClr val="000000"/>
              </a:solidFill>
              <a:latin typeface="Arial"/>
            </a:endParaRPr>
          </a:p>
        </p:txBody>
      </p:sp>
      <p:sp>
        <p:nvSpPr>
          <p:cNvPr id="446" name="TextShape 2"/>
          <p:cNvSpPr txBox="1"/>
          <p:nvPr/>
        </p:nvSpPr>
        <p:spPr>
          <a:xfrm>
            <a:off x="323640" y="1412640"/>
            <a:ext cx="5697016" cy="4103640"/>
          </a:xfrm>
          <a:prstGeom prst="rect">
            <a:avLst/>
          </a:prstGeom>
          <a:noFill/>
          <a:ln>
            <a:noFill/>
          </a:ln>
        </p:spPr>
        <p:txBody>
          <a:bodyPr lIns="0" tIns="0" rIns="0" bIns="0">
            <a:noAutofit/>
          </a:bodyPr>
          <a:lstStyle/>
          <a:p>
            <a:pPr>
              <a:lnSpc>
                <a:spcPct val="110000"/>
              </a:lnSpc>
              <a:tabLst>
                <a:tab pos="0" algn="l"/>
              </a:tabLst>
            </a:pPr>
            <a:endParaRPr lang="de-DE" sz="1600" b="1" strike="noStrike" spc="-1" dirty="0">
              <a:solidFill>
                <a:srgbClr val="009AD1"/>
              </a:solidFill>
              <a:latin typeface="Arial"/>
            </a:endParaRPr>
          </a:p>
          <a:p>
            <a:pPr>
              <a:lnSpc>
                <a:spcPct val="80000"/>
              </a:lnSpc>
              <a:tabLst>
                <a:tab pos="0" algn="l"/>
              </a:tabLst>
            </a:pPr>
            <a:r>
              <a:rPr lang="en-GB" sz="1600" b="1" strike="noStrike" spc="-1" dirty="0">
                <a:solidFill>
                  <a:srgbClr val="009AD1"/>
                </a:solidFill>
                <a:latin typeface="Arial"/>
                <a:ea typeface="ＭＳ Ｐゴシック"/>
              </a:rPr>
              <a:t>Online application</a:t>
            </a:r>
            <a:endParaRPr lang="de-DE" sz="1600" b="1" strike="noStrike" spc="-1" dirty="0">
              <a:solidFill>
                <a:srgbClr val="009AD1"/>
              </a:solidFill>
              <a:latin typeface="Arial"/>
            </a:endParaRPr>
          </a:p>
          <a:p>
            <a:pPr>
              <a:lnSpc>
                <a:spcPct val="80000"/>
              </a:lnSpc>
              <a:tabLst>
                <a:tab pos="0" algn="l"/>
              </a:tabLst>
            </a:pPr>
            <a:endParaRPr lang="de-DE" sz="1600" b="1" strike="noStrike" spc="-1" dirty="0">
              <a:solidFill>
                <a:srgbClr val="009AD1"/>
              </a:solidFill>
              <a:latin typeface="Arial"/>
            </a:endParaRPr>
          </a:p>
          <a:p>
            <a:pPr marL="285840" lvl="1" indent="-285480">
              <a:lnSpc>
                <a:spcPct val="80000"/>
              </a:lnSpc>
              <a:buClr>
                <a:srgbClr val="009AD1"/>
              </a:buClr>
              <a:buFont typeface="Symbol"/>
              <a:buChar char="-"/>
              <a:tabLst>
                <a:tab pos="0" algn="l"/>
              </a:tabLst>
            </a:pPr>
            <a:r>
              <a:rPr lang="en-GB" sz="1600" b="0" strike="noStrike" spc="-1" dirty="0">
                <a:solidFill>
                  <a:srgbClr val="000000"/>
                </a:solidFill>
                <a:latin typeface="Arial"/>
                <a:ea typeface="ＭＳ Ｐゴシック"/>
              </a:rPr>
              <a:t>2-phase online application for admission</a:t>
            </a:r>
            <a:endParaRPr lang="de-DE" sz="1600" b="0" strike="noStrike" spc="-1" dirty="0">
              <a:solidFill>
                <a:srgbClr val="000000"/>
              </a:solidFill>
              <a:latin typeface="Arial"/>
            </a:endParaRPr>
          </a:p>
          <a:p>
            <a:endParaRPr lang="de-DE" sz="1600" b="1" strike="noStrike" spc="-1" dirty="0">
              <a:solidFill>
                <a:srgbClr val="009AD1"/>
              </a:solidFill>
              <a:latin typeface="Arial"/>
            </a:endParaRPr>
          </a:p>
          <a:p>
            <a:pPr marL="360" lvl="1">
              <a:lnSpc>
                <a:spcPct val="80000"/>
              </a:lnSpc>
              <a:buClr>
                <a:srgbClr val="009AD1"/>
              </a:buClr>
              <a:tabLst>
                <a:tab pos="0" algn="l"/>
              </a:tabLst>
            </a:pPr>
            <a:r>
              <a:rPr lang="en-GB" sz="1600" b="1" strike="noStrike" spc="-1" dirty="0">
                <a:solidFill>
                  <a:srgbClr val="000000"/>
                </a:solidFill>
                <a:latin typeface="Arial"/>
                <a:ea typeface="ＭＳ Ｐゴシック"/>
              </a:rPr>
              <a:t>Phase 1</a:t>
            </a:r>
          </a:p>
          <a:p>
            <a:pPr marL="285840" lvl="1" indent="-285480">
              <a:lnSpc>
                <a:spcPct val="80000"/>
              </a:lnSpc>
              <a:buClr>
                <a:srgbClr val="009AD1"/>
              </a:buClr>
              <a:buFont typeface="Symbol"/>
              <a:buChar char="-"/>
              <a:tabLst>
                <a:tab pos="0" algn="l"/>
              </a:tabLst>
            </a:pPr>
            <a:endParaRPr lang="en-GB" sz="1600" spc="-1" dirty="0">
              <a:solidFill>
                <a:srgbClr val="000000"/>
              </a:solidFill>
              <a:latin typeface="Arial"/>
              <a:ea typeface="ＭＳ Ｐゴシック"/>
            </a:endParaRPr>
          </a:p>
          <a:p>
            <a:pPr marL="285840" lvl="1" indent="-285480">
              <a:lnSpc>
                <a:spcPct val="80000"/>
              </a:lnSpc>
              <a:buClr>
                <a:srgbClr val="009AD1"/>
              </a:buClr>
              <a:buFont typeface="Symbol"/>
              <a:buChar char="-"/>
              <a:tabLst>
                <a:tab pos="0" algn="l"/>
              </a:tabLst>
            </a:pPr>
            <a:r>
              <a:rPr lang="en-GB" sz="1600" b="0" strike="noStrike" spc="-1" dirty="0">
                <a:solidFill>
                  <a:srgbClr val="000000"/>
                </a:solidFill>
                <a:latin typeface="Arial"/>
                <a:ea typeface="ＭＳ Ｐゴシック"/>
              </a:rPr>
              <a:t>Application for housing and copy of bond deposit</a:t>
            </a:r>
            <a:endParaRPr lang="de-DE" sz="1600" b="0" strike="noStrike" spc="-1" dirty="0">
              <a:solidFill>
                <a:srgbClr val="000000"/>
              </a:solidFill>
              <a:latin typeface="Arial"/>
            </a:endParaRPr>
          </a:p>
          <a:p>
            <a:endParaRPr lang="de-DE" sz="1600" b="1" strike="noStrike" spc="-1" dirty="0">
              <a:solidFill>
                <a:srgbClr val="009AD1"/>
              </a:solidFill>
              <a:latin typeface="Arial"/>
            </a:endParaRPr>
          </a:p>
          <a:p>
            <a:pPr marL="285840" lvl="1" indent="-285480">
              <a:lnSpc>
                <a:spcPct val="80000"/>
              </a:lnSpc>
              <a:buClr>
                <a:srgbClr val="009AD1"/>
              </a:buClr>
              <a:buFont typeface="Symbol"/>
              <a:buChar char="-"/>
              <a:tabLst>
                <a:tab pos="0" algn="l"/>
              </a:tabLst>
            </a:pPr>
            <a:r>
              <a:rPr lang="en-GB" sz="1600" b="0" strike="noStrike" spc="-1" dirty="0">
                <a:solidFill>
                  <a:srgbClr val="000000"/>
                </a:solidFill>
                <a:latin typeface="Arial"/>
                <a:ea typeface="ＭＳ Ｐゴシック"/>
              </a:rPr>
              <a:t>Registration form for Orientation </a:t>
            </a:r>
            <a:br>
              <a:rPr lang="en-GB" sz="1600" b="0" strike="noStrike" spc="-1" dirty="0">
                <a:solidFill>
                  <a:srgbClr val="000000"/>
                </a:solidFill>
                <a:latin typeface="Arial"/>
                <a:ea typeface="ＭＳ Ｐゴシック"/>
              </a:rPr>
            </a:br>
            <a:r>
              <a:rPr lang="en-GB" sz="1600" b="0" strike="noStrike" spc="-1" dirty="0">
                <a:solidFill>
                  <a:srgbClr val="000000"/>
                </a:solidFill>
                <a:latin typeface="Arial"/>
                <a:ea typeface="ＭＳ Ｐゴシック"/>
              </a:rPr>
              <a:t>Programme with or without </a:t>
            </a:r>
            <a:br>
              <a:rPr lang="en-GB" sz="1600" b="0" strike="noStrike" spc="-1" dirty="0">
                <a:solidFill>
                  <a:srgbClr val="000000"/>
                </a:solidFill>
                <a:latin typeface="Arial"/>
                <a:ea typeface="ＭＳ Ｐゴシック"/>
              </a:rPr>
            </a:br>
            <a:r>
              <a:rPr lang="en-GB" sz="1600" b="0" strike="noStrike" spc="-1" dirty="0">
                <a:solidFill>
                  <a:srgbClr val="000000"/>
                </a:solidFill>
                <a:latin typeface="Arial"/>
                <a:ea typeface="ＭＳ Ｐゴシック"/>
              </a:rPr>
              <a:t>Intensive German Programme </a:t>
            </a:r>
            <a:endParaRPr lang="de-DE" sz="1600" b="0" strike="noStrike" spc="-1" dirty="0">
              <a:solidFill>
                <a:srgbClr val="000000"/>
              </a:solidFill>
              <a:latin typeface="Arial"/>
            </a:endParaRPr>
          </a:p>
          <a:p>
            <a:endParaRPr lang="de-DE" sz="1600" b="1" strike="noStrike" spc="-1" dirty="0">
              <a:solidFill>
                <a:srgbClr val="009AD1"/>
              </a:solidFill>
              <a:latin typeface="Arial"/>
            </a:endParaRPr>
          </a:p>
          <a:p>
            <a:pPr marL="285840" lvl="1" indent="-285480">
              <a:lnSpc>
                <a:spcPct val="80000"/>
              </a:lnSpc>
              <a:buClr>
                <a:srgbClr val="009AD1"/>
              </a:buClr>
              <a:buFont typeface="Symbol"/>
              <a:buChar char="-"/>
              <a:tabLst>
                <a:tab pos="0" algn="l"/>
              </a:tabLst>
            </a:pPr>
            <a:r>
              <a:rPr lang="en-GB" sz="1600" b="0" strike="noStrike" spc="-1" dirty="0">
                <a:solidFill>
                  <a:srgbClr val="000000"/>
                </a:solidFill>
                <a:latin typeface="Arial"/>
                <a:ea typeface="ＭＳ Ｐゴシック"/>
              </a:rPr>
              <a:t>Registration for Buddy Programme</a:t>
            </a:r>
          </a:p>
          <a:p>
            <a:pPr marL="285840" lvl="1" indent="-285480">
              <a:lnSpc>
                <a:spcPct val="80000"/>
              </a:lnSpc>
              <a:buClr>
                <a:srgbClr val="009AD1"/>
              </a:buClr>
              <a:buFont typeface="Symbol"/>
              <a:buChar char="-"/>
              <a:tabLst>
                <a:tab pos="0" algn="l"/>
              </a:tabLst>
            </a:pPr>
            <a:endParaRPr lang="en-GB" sz="1600" spc="-1" dirty="0">
              <a:solidFill>
                <a:srgbClr val="000000"/>
              </a:solidFill>
              <a:latin typeface="Arial"/>
              <a:ea typeface="ＭＳ Ｐゴシック"/>
            </a:endParaRPr>
          </a:p>
          <a:p>
            <a:pPr marL="360" lvl="1">
              <a:lnSpc>
                <a:spcPct val="80000"/>
              </a:lnSpc>
              <a:buClr>
                <a:srgbClr val="009AD1"/>
              </a:buClr>
              <a:tabLst>
                <a:tab pos="0" algn="l"/>
              </a:tabLst>
            </a:pPr>
            <a:r>
              <a:rPr lang="en-GB" sz="1600" b="1" spc="-1" dirty="0">
                <a:solidFill>
                  <a:srgbClr val="000000"/>
                </a:solidFill>
                <a:latin typeface="Arial"/>
                <a:ea typeface="ＭＳ Ｐゴシック"/>
              </a:rPr>
              <a:t>Phase 2</a:t>
            </a:r>
          </a:p>
          <a:p>
            <a:pPr marL="360" lvl="1">
              <a:lnSpc>
                <a:spcPct val="80000"/>
              </a:lnSpc>
              <a:buClr>
                <a:srgbClr val="009AD1"/>
              </a:buClr>
              <a:tabLst>
                <a:tab pos="0" algn="l"/>
              </a:tabLst>
            </a:pPr>
            <a:endParaRPr lang="en-GB" sz="1600" spc="-1" dirty="0">
              <a:solidFill>
                <a:srgbClr val="000000"/>
              </a:solidFill>
              <a:latin typeface="Arial"/>
              <a:ea typeface="ＭＳ Ｐゴシック"/>
            </a:endParaRPr>
          </a:p>
          <a:p>
            <a:pPr marL="286110" lvl="1" indent="-285750">
              <a:lnSpc>
                <a:spcPct val="80000"/>
              </a:lnSpc>
              <a:buClr>
                <a:srgbClr val="009AD1"/>
              </a:buClr>
              <a:buFont typeface="Arial" panose="020B0604020202020204" pitchFamily="34" charset="0"/>
              <a:buChar char="•"/>
              <a:tabLst>
                <a:tab pos="0" algn="l"/>
              </a:tabLst>
            </a:pPr>
            <a:r>
              <a:rPr lang="en-GB" sz="1600" spc="-1" dirty="0">
                <a:solidFill>
                  <a:srgbClr val="000000"/>
                </a:solidFill>
                <a:latin typeface="Arial"/>
                <a:ea typeface="ＭＳ Ｐゴシック"/>
              </a:rPr>
              <a:t>Further documents for enrolment</a:t>
            </a:r>
            <a:br>
              <a:rPr lang="en-GB" sz="1600" spc="-1" dirty="0">
                <a:solidFill>
                  <a:srgbClr val="000000"/>
                </a:solidFill>
                <a:latin typeface="Arial"/>
                <a:ea typeface="ＭＳ Ｐゴシック"/>
              </a:rPr>
            </a:br>
            <a:r>
              <a:rPr lang="en-GB" sz="1600" spc="-1" dirty="0">
                <a:solidFill>
                  <a:srgbClr val="000000"/>
                </a:solidFill>
                <a:latin typeface="Arial"/>
                <a:ea typeface="ＭＳ Ｐゴシック"/>
              </a:rPr>
              <a:t>(</a:t>
            </a:r>
            <a:r>
              <a:rPr lang="en-GB" sz="1600" spc="-1">
                <a:solidFill>
                  <a:srgbClr val="000000"/>
                </a:solidFill>
                <a:latin typeface="Arial"/>
                <a:ea typeface="ＭＳ Ｐゴシック"/>
              </a:rPr>
              <a:t>proof of health insurance etc.)</a:t>
            </a:r>
            <a:br>
              <a:rPr dirty="0"/>
            </a:br>
            <a:r>
              <a:rPr lang="en-GB" sz="1600" b="0" strike="noStrike" spc="-1" dirty="0">
                <a:solidFill>
                  <a:srgbClr val="000000"/>
                </a:solidFill>
                <a:latin typeface="Arial"/>
              </a:rPr>
              <a:t> </a:t>
            </a:r>
            <a:endParaRPr lang="de-DE" sz="1600" b="0" strike="noStrike" spc="-1" dirty="0">
              <a:solidFill>
                <a:srgbClr val="000000"/>
              </a:solidFill>
              <a:latin typeface="Arial"/>
            </a:endParaRPr>
          </a:p>
          <a:p>
            <a:pPr>
              <a:lnSpc>
                <a:spcPct val="110000"/>
              </a:lnSpc>
              <a:tabLst>
                <a:tab pos="0" algn="l"/>
              </a:tabLst>
            </a:pPr>
            <a:endParaRPr lang="de-DE" sz="1600" b="1" strike="noStrike" spc="-1" dirty="0">
              <a:solidFill>
                <a:srgbClr val="009AD1"/>
              </a:solidFill>
              <a:latin typeface="Arial"/>
            </a:endParaRPr>
          </a:p>
        </p:txBody>
      </p:sp>
      <p:pic>
        <p:nvPicPr>
          <p:cNvPr id="447" name="Bild 6"/>
          <p:cNvPicPr/>
          <p:nvPr/>
        </p:nvPicPr>
        <p:blipFill>
          <a:blip r:embed="rId2"/>
          <a:stretch/>
        </p:blipFill>
        <p:spPr>
          <a:xfrm>
            <a:off x="4304872" y="3359649"/>
            <a:ext cx="4838768" cy="2972751"/>
          </a:xfrm>
          <a:prstGeom prst="rect">
            <a:avLst/>
          </a:prstGeom>
          <a:ln>
            <a:noFill/>
          </a:ln>
        </p:spPr>
      </p:pic>
      <p:grpSp>
        <p:nvGrpSpPr>
          <p:cNvPr id="448" name="Group 3"/>
          <p:cNvGrpSpPr/>
          <p:nvPr/>
        </p:nvGrpSpPr>
        <p:grpSpPr>
          <a:xfrm>
            <a:off x="6210734" y="193287"/>
            <a:ext cx="2736000" cy="2736000"/>
            <a:chOff x="323640" y="4005000"/>
            <a:chExt cx="2736000" cy="2304000"/>
          </a:xfrm>
        </p:grpSpPr>
        <p:sp>
          <p:nvSpPr>
            <p:cNvPr id="449" name="CustomShape 4"/>
            <p:cNvSpPr/>
            <p:nvPr/>
          </p:nvSpPr>
          <p:spPr>
            <a:xfrm>
              <a:off x="323640" y="4005000"/>
              <a:ext cx="2736000" cy="230400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72000" tIns="90000" rIns="90000" bIns="90000" anchor="b">
              <a:noAutofit/>
            </a:bodyPr>
            <a:lstStyle/>
            <a:p>
              <a:pPr>
                <a:lnSpc>
                  <a:spcPct val="110000"/>
                </a:lnSpc>
              </a:pPr>
              <a:r>
                <a:rPr lang="de-DE" sz="1600" b="1" strike="noStrike" spc="-1" dirty="0">
                  <a:solidFill>
                    <a:srgbClr val="FFFFFF"/>
                  </a:solidFill>
                  <a:latin typeface="Arial"/>
                </a:rPr>
                <a:t>Deadlines</a:t>
              </a:r>
              <a:endParaRPr lang="en-US" sz="1600" b="0" strike="noStrike" spc="-1" dirty="0">
                <a:latin typeface="Calibri"/>
              </a:endParaRPr>
            </a:p>
            <a:p>
              <a:pPr>
                <a:lnSpc>
                  <a:spcPct val="110000"/>
                </a:lnSpc>
              </a:pPr>
              <a:endParaRPr lang="en-US" sz="1600" b="0" strike="noStrike" spc="-1" dirty="0">
                <a:latin typeface="Calibri"/>
              </a:endParaRPr>
            </a:p>
            <a:p>
              <a:pPr marL="628560" lvl="1" indent="-171000">
                <a:lnSpc>
                  <a:spcPct val="80000"/>
                </a:lnSpc>
                <a:buClr>
                  <a:srgbClr val="FFFFFF"/>
                </a:buClr>
                <a:buFont typeface="Symbol"/>
                <a:buChar char="-"/>
              </a:pPr>
              <a:r>
                <a:rPr lang="en-GB" sz="1600" b="1" u="sng" strike="noStrike" spc="-1" dirty="0">
                  <a:solidFill>
                    <a:srgbClr val="FFFFFF"/>
                  </a:solidFill>
                  <a:uFillTx/>
                  <a:latin typeface="Arial"/>
                  <a:ea typeface="ＭＳ Ｐゴシック"/>
                </a:rPr>
                <a:t>15th of May </a:t>
              </a:r>
              <a:br>
                <a:rPr dirty="0"/>
              </a:br>
              <a:r>
                <a:rPr lang="en-GB" sz="1600" b="0" strike="noStrike" spc="-1" dirty="0">
                  <a:solidFill>
                    <a:srgbClr val="FFFFFF"/>
                  </a:solidFill>
                  <a:latin typeface="Arial"/>
                  <a:ea typeface="ＭＳ Ｐゴシック"/>
                </a:rPr>
                <a:t>for winter semester or full year</a:t>
              </a:r>
              <a:endParaRPr lang="en-US" sz="1600" b="0" strike="noStrike" spc="-1" dirty="0">
                <a:latin typeface="Calibri"/>
              </a:endParaRPr>
            </a:p>
            <a:p>
              <a:pPr marL="457200">
                <a:lnSpc>
                  <a:spcPct val="80000"/>
                </a:lnSpc>
              </a:pPr>
              <a:endParaRPr lang="en-US" sz="1600" b="0" strike="noStrike" spc="-1" dirty="0">
                <a:latin typeface="Calibri"/>
              </a:endParaRPr>
            </a:p>
            <a:p>
              <a:pPr marL="628560" lvl="1" indent="-171000">
                <a:lnSpc>
                  <a:spcPct val="80000"/>
                </a:lnSpc>
                <a:buClr>
                  <a:srgbClr val="FFFFFF"/>
                </a:buClr>
                <a:buFont typeface="Symbol"/>
                <a:buChar char="-"/>
              </a:pPr>
              <a:r>
                <a:rPr lang="en-GB" sz="1600" b="1" u="sng" strike="noStrike" spc="-1" dirty="0">
                  <a:solidFill>
                    <a:srgbClr val="FFFFFF"/>
                  </a:solidFill>
                  <a:uFillTx/>
                  <a:latin typeface="Arial"/>
                  <a:ea typeface="ＭＳ Ｐゴシック"/>
                </a:rPr>
                <a:t>15th of November </a:t>
              </a:r>
              <a:r>
                <a:rPr lang="en-GB" sz="1600" b="0" strike="noStrike" spc="-1" dirty="0">
                  <a:solidFill>
                    <a:srgbClr val="FFFFFF"/>
                  </a:solidFill>
                  <a:latin typeface="Arial"/>
                  <a:ea typeface="ＭＳ Ｐゴシック"/>
                </a:rPr>
                <a:t>for summer semester only</a:t>
              </a:r>
              <a:endParaRPr lang="en-US" sz="1600" b="0" strike="noStrike" spc="-1" dirty="0">
                <a:latin typeface="Calibri"/>
              </a:endParaRPr>
            </a:p>
            <a:p>
              <a:pPr>
                <a:lnSpc>
                  <a:spcPct val="80000"/>
                </a:lnSpc>
              </a:pPr>
              <a:endParaRPr lang="en-US" sz="1600" b="0" strike="noStrike" spc="-1" dirty="0">
                <a:latin typeface="Calibri"/>
              </a:endParaRPr>
            </a:p>
            <a:p>
              <a:pPr>
                <a:lnSpc>
                  <a:spcPct val="80000"/>
                </a:lnSpc>
              </a:pPr>
              <a:endParaRPr lang="en-US" sz="1600" b="0" strike="noStrike" spc="-1" dirty="0">
                <a:latin typeface="Calibri"/>
              </a:endParaRPr>
            </a:p>
          </p:txBody>
        </p:sp>
        <p:grpSp>
          <p:nvGrpSpPr>
            <p:cNvPr id="450" name="Group 5"/>
            <p:cNvGrpSpPr/>
            <p:nvPr/>
          </p:nvGrpSpPr>
          <p:grpSpPr>
            <a:xfrm>
              <a:off x="2742480" y="4049640"/>
              <a:ext cx="258120" cy="217440"/>
              <a:chOff x="2742480" y="4049640"/>
              <a:chExt cx="258120" cy="217440"/>
            </a:xfrm>
          </p:grpSpPr>
          <p:sp>
            <p:nvSpPr>
              <p:cNvPr id="451" name="Line 6"/>
              <p:cNvSpPr/>
              <p:nvPr/>
            </p:nvSpPr>
            <p:spPr>
              <a:xfrm>
                <a:off x="2742480" y="4049640"/>
                <a:ext cx="258120" cy="217440"/>
              </a:xfrm>
              <a:prstGeom prst="line">
                <a:avLst/>
              </a:prstGeom>
              <a:ln w="12600">
                <a:solidFill>
                  <a:schemeClr val="bg1"/>
                </a:solidFill>
                <a:round/>
              </a:ln>
            </p:spPr>
            <p:style>
              <a:lnRef idx="1">
                <a:schemeClr val="accent1"/>
              </a:lnRef>
              <a:fillRef idx="0">
                <a:schemeClr val="accent1"/>
              </a:fillRef>
              <a:effectRef idx="0">
                <a:schemeClr val="accent1"/>
              </a:effectRef>
              <a:fontRef idx="minor"/>
            </p:style>
          </p:sp>
          <p:sp>
            <p:nvSpPr>
              <p:cNvPr id="452" name="Line 7"/>
              <p:cNvSpPr/>
              <p:nvPr/>
            </p:nvSpPr>
            <p:spPr>
              <a:xfrm flipH="1">
                <a:off x="2742480" y="4049640"/>
                <a:ext cx="258120" cy="217440"/>
              </a:xfrm>
              <a:prstGeom prst="line">
                <a:avLst/>
              </a:prstGeom>
              <a:ln w="12600">
                <a:solidFill>
                  <a:schemeClr val="bg1"/>
                </a:solidFill>
                <a:round/>
              </a:ln>
            </p:spPr>
            <p:style>
              <a:lnRef idx="1">
                <a:schemeClr val="accent1"/>
              </a:lnRef>
              <a:fillRef idx="0">
                <a:schemeClr val="accent1"/>
              </a:fillRef>
              <a:effectRef idx="0">
                <a:schemeClr val="accent1"/>
              </a:effectRef>
              <a:fontRef idx="minor"/>
            </p:style>
          </p:sp>
        </p:grpSp>
      </p:grpSp>
      <p:sp>
        <p:nvSpPr>
          <p:cNvPr id="453" name="TextShape 8"/>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414DF0F1-8803-442C-81BF-FE17B77FC36A}" type="slidenum">
              <a:rPr lang="de-DE" sz="700" b="1" strike="noStrike" spc="-1">
                <a:solidFill>
                  <a:srgbClr val="000000"/>
                </a:solidFill>
                <a:latin typeface="Arial"/>
              </a:rPr>
              <a:t>27</a:t>
            </a:fld>
            <a:endParaRPr lang="en-US" sz="700" b="0" strike="noStrike" spc="-1">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Shape 1"/>
          <p:cNvSpPr txBox="1"/>
          <p:nvPr/>
        </p:nvSpPr>
        <p:spPr>
          <a:xfrm>
            <a:off x="324000" y="404640"/>
            <a:ext cx="7992360" cy="864000"/>
          </a:xfrm>
          <a:prstGeom prst="rect">
            <a:avLst/>
          </a:prstGeom>
          <a:noFill/>
          <a:ln>
            <a:noFill/>
          </a:ln>
        </p:spPr>
        <p:txBody>
          <a:bodyPr lIns="0" tIns="0" rIns="0" bIns="0">
            <a:noAutofit/>
          </a:bodyPr>
          <a:lstStyle/>
          <a:p>
            <a:pPr>
              <a:lnSpc>
                <a:spcPct val="95000"/>
              </a:lnSpc>
            </a:pPr>
            <a:r>
              <a:rPr lang="en-GB" sz="2000" b="1" u="sng" spc="-1" dirty="0">
                <a:solidFill>
                  <a:srgbClr val="000000"/>
                </a:solidFill>
                <a:uFill>
                  <a:solidFill>
                    <a:srgbClr val="009AD1"/>
                  </a:solidFill>
                </a:uFill>
                <a:latin typeface="Arial"/>
                <a:hlinkClick r:id="rId2">
                  <a:extLst>
                    <a:ext uri="{A12FA001-AC4F-418D-AE19-62706E023703}">
                      <ahyp:hlinkClr xmlns:ahyp="http://schemas.microsoft.com/office/drawing/2018/hyperlinkcolor" val="tx"/>
                    </a:ext>
                  </a:extLst>
                </a:hlinkClick>
              </a:rPr>
              <a:t>Incoming Student Guide</a:t>
            </a:r>
            <a:endParaRPr lang="de-DE" sz="2000" b="1" u="sng" spc="-1" dirty="0">
              <a:solidFill>
                <a:srgbClr val="000000"/>
              </a:solidFill>
              <a:uFill>
                <a:solidFill>
                  <a:srgbClr val="009AD1"/>
                </a:solidFill>
              </a:uFill>
              <a:latin typeface="Arial"/>
            </a:endParaRPr>
          </a:p>
        </p:txBody>
      </p:sp>
      <p:sp>
        <p:nvSpPr>
          <p:cNvPr id="426" name="TextShape 2"/>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F00811B8-0884-427B-A0AA-1DEBA07F1764}" type="slidenum">
              <a:rPr lang="de-DE" sz="700" b="1" strike="noStrike" spc="-1">
                <a:solidFill>
                  <a:srgbClr val="000000"/>
                </a:solidFill>
                <a:latin typeface="Arial"/>
              </a:rPr>
              <a:t>28</a:t>
            </a:fld>
            <a:endParaRPr lang="en-US" sz="700" b="0" strike="noStrike" spc="-1">
              <a:latin typeface="Calibri"/>
            </a:endParaRPr>
          </a:p>
        </p:txBody>
      </p:sp>
      <p:pic>
        <p:nvPicPr>
          <p:cNvPr id="2" name="Grafik 1">
            <a:extLst>
              <a:ext uri="{FF2B5EF4-FFF2-40B4-BE49-F238E27FC236}">
                <a16:creationId xmlns:a16="http://schemas.microsoft.com/office/drawing/2014/main" id="{9B6D800C-BB4E-C24A-A45D-5A89C75D1A11}"/>
              </a:ext>
            </a:extLst>
          </p:cNvPr>
          <p:cNvPicPr>
            <a:picLocks noChangeAspect="1"/>
          </p:cNvPicPr>
          <p:nvPr/>
        </p:nvPicPr>
        <p:blipFill rotWithShape="1">
          <a:blip r:embed="rId3"/>
          <a:srcRect t="2995" b="6776"/>
          <a:stretch/>
        </p:blipFill>
        <p:spPr>
          <a:xfrm>
            <a:off x="2716326" y="836640"/>
            <a:ext cx="4216102" cy="54269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CustomShape 1"/>
          <p:cNvSpPr/>
          <p:nvPr/>
        </p:nvSpPr>
        <p:spPr>
          <a:xfrm>
            <a:off x="7923240" y="6505920"/>
            <a:ext cx="909000" cy="110160"/>
          </a:xfrm>
          <a:prstGeom prst="rect">
            <a:avLst/>
          </a:prstGeom>
          <a:noFill/>
          <a:ln>
            <a:noFill/>
          </a:ln>
        </p:spPr>
        <p:style>
          <a:lnRef idx="0">
            <a:scrgbClr r="0" g="0" b="0"/>
          </a:lnRef>
          <a:fillRef idx="0">
            <a:scrgbClr r="0" g="0" b="0"/>
          </a:fillRef>
          <a:effectRef idx="0">
            <a:scrgbClr r="0" g="0" b="0"/>
          </a:effectRef>
          <a:fontRef idx="minor"/>
        </p:style>
        <p:txBody>
          <a:bodyPr lIns="0" tIns="3960" rIns="0" bIns="0">
            <a:spAutoFit/>
          </a:bodyPr>
          <a:lstStyle/>
          <a:p>
            <a:pPr marL="12600">
              <a:lnSpc>
                <a:spcPct val="100000"/>
              </a:lnSpc>
              <a:spcBef>
                <a:spcPts val="31"/>
              </a:spcBef>
            </a:pPr>
            <a:r>
              <a:rPr lang="de-DE" sz="700" b="1" strike="noStrike" spc="-7">
                <a:solidFill>
                  <a:srgbClr val="000000"/>
                </a:solidFill>
                <a:latin typeface="Arial"/>
              </a:rPr>
              <a:t>Universität</a:t>
            </a:r>
            <a:r>
              <a:rPr lang="de-DE" sz="700" b="1" strike="noStrike" spc="-35">
                <a:solidFill>
                  <a:srgbClr val="000000"/>
                </a:solidFill>
                <a:latin typeface="Arial"/>
              </a:rPr>
              <a:t> </a:t>
            </a:r>
            <a:r>
              <a:rPr lang="de-DE" sz="700" b="1" strike="noStrike" spc="-7">
                <a:solidFill>
                  <a:srgbClr val="000000"/>
                </a:solidFill>
                <a:latin typeface="Arial"/>
              </a:rPr>
              <a:t>Konstanz</a:t>
            </a:r>
            <a:endParaRPr lang="de-DE" sz="700" b="0" strike="noStrike" spc="-1">
              <a:latin typeface="Calibri"/>
            </a:endParaRPr>
          </a:p>
        </p:txBody>
      </p:sp>
      <p:sp>
        <p:nvSpPr>
          <p:cNvPr id="405" name="CustomShape 2"/>
          <p:cNvSpPr/>
          <p:nvPr/>
        </p:nvSpPr>
        <p:spPr>
          <a:xfrm>
            <a:off x="298440" y="6505920"/>
            <a:ext cx="148320" cy="1238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25560">
              <a:lnSpc>
                <a:spcPct val="100000"/>
              </a:lnSpc>
              <a:spcBef>
                <a:spcPts val="31"/>
              </a:spcBef>
            </a:pPr>
            <a:fld id="{62F73D00-CA65-427C-BA1F-647438CE2661}" type="slidenum">
              <a:rPr lang="de-DE" sz="700" b="1" strike="noStrike" spc="-1">
                <a:solidFill>
                  <a:srgbClr val="000000"/>
                </a:solidFill>
                <a:latin typeface="Arial"/>
              </a:rPr>
              <a:t>29</a:t>
            </a:fld>
            <a:endParaRPr lang="de-DE" sz="700" b="0" strike="noStrike" spc="-1">
              <a:latin typeface="Calibri"/>
            </a:endParaRPr>
          </a:p>
        </p:txBody>
      </p:sp>
      <p:sp>
        <p:nvSpPr>
          <p:cNvPr id="406" name="CustomShape 3"/>
          <p:cNvSpPr/>
          <p:nvPr/>
        </p:nvSpPr>
        <p:spPr>
          <a:xfrm>
            <a:off x="1754659" y="2241753"/>
            <a:ext cx="5492277" cy="2392031"/>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5000"/>
              </a:lnSpc>
            </a:pPr>
            <a:r>
              <a:rPr lang="de-DE" sz="4400" b="1" u="sng" strike="noStrike" spc="-32" dirty="0">
                <a:solidFill>
                  <a:srgbClr val="000000"/>
                </a:solidFill>
                <a:uFill>
                  <a:solidFill>
                    <a:srgbClr val="009AD1"/>
                  </a:solidFill>
                </a:uFill>
                <a:latin typeface="Arial"/>
              </a:rPr>
              <a:t>Information on </a:t>
            </a:r>
            <a:r>
              <a:rPr lang="de-DE" sz="4400" b="1" u="sng" strike="noStrike" spc="-32" dirty="0" err="1">
                <a:solidFill>
                  <a:srgbClr val="000000"/>
                </a:solidFill>
                <a:uFill>
                  <a:solidFill>
                    <a:srgbClr val="009AD1"/>
                  </a:solidFill>
                </a:uFill>
                <a:latin typeface="Arial"/>
              </a:rPr>
              <a:t>the</a:t>
            </a:r>
            <a:r>
              <a:rPr lang="de-DE" sz="4400" b="1" u="sng" strike="noStrike" spc="-32" dirty="0">
                <a:solidFill>
                  <a:srgbClr val="000000"/>
                </a:solidFill>
                <a:uFill>
                  <a:solidFill>
                    <a:srgbClr val="009AD1"/>
                  </a:solidFill>
                </a:uFill>
                <a:latin typeface="Arial"/>
              </a:rPr>
              <a:t> Departments </a:t>
            </a:r>
            <a:r>
              <a:rPr lang="de-DE" sz="4400" b="1" u="sng" strike="noStrike" spc="-32" dirty="0" err="1">
                <a:solidFill>
                  <a:srgbClr val="000000"/>
                </a:solidFill>
                <a:uFill>
                  <a:solidFill>
                    <a:srgbClr val="009AD1"/>
                  </a:solidFill>
                </a:uFill>
                <a:latin typeface="Arial"/>
              </a:rPr>
              <a:t>and</a:t>
            </a:r>
            <a:r>
              <a:rPr lang="de-DE" sz="4400" b="1" u="sng" strike="noStrike" spc="-32" dirty="0">
                <a:solidFill>
                  <a:srgbClr val="000000"/>
                </a:solidFill>
                <a:uFill>
                  <a:solidFill>
                    <a:srgbClr val="009AD1"/>
                  </a:solidFill>
                </a:uFill>
                <a:latin typeface="Arial"/>
              </a:rPr>
              <a:t> </a:t>
            </a:r>
            <a:r>
              <a:rPr lang="de-DE" sz="4400" b="1" u="sng" strike="noStrike" spc="-32" dirty="0" err="1">
                <a:solidFill>
                  <a:srgbClr val="000000"/>
                </a:solidFill>
                <a:uFill>
                  <a:solidFill>
                    <a:srgbClr val="009AD1"/>
                  </a:solidFill>
                </a:uFill>
                <a:latin typeface="Arial"/>
              </a:rPr>
              <a:t>their</a:t>
            </a:r>
            <a:r>
              <a:rPr lang="de-DE" sz="4400" b="1" u="sng" strike="noStrike" spc="-32" dirty="0">
                <a:solidFill>
                  <a:srgbClr val="000000"/>
                </a:solidFill>
                <a:uFill>
                  <a:solidFill>
                    <a:srgbClr val="009AD1"/>
                  </a:solidFill>
                </a:uFill>
                <a:latin typeface="Arial"/>
              </a:rPr>
              <a:t> Academic </a:t>
            </a:r>
            <a:r>
              <a:rPr lang="de-DE" sz="4400" b="1" u="sng" strike="noStrike" spc="-32" dirty="0" err="1">
                <a:solidFill>
                  <a:srgbClr val="000000"/>
                </a:solidFill>
                <a:uFill>
                  <a:solidFill>
                    <a:srgbClr val="009AD1"/>
                  </a:solidFill>
                </a:uFill>
                <a:latin typeface="Arial"/>
              </a:rPr>
              <a:t>Offer</a:t>
            </a:r>
            <a:endParaRPr lang="de-DE" sz="4400" b="0" strike="noStrike" spc="-1" dirty="0">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extShape 1"/>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960CAC1-F7E7-4BBC-AC9D-8C55D79D5D1E}" type="slidenum">
              <a:rPr lang="de-DE" sz="700" b="1" strike="noStrike" spc="-1">
                <a:solidFill>
                  <a:srgbClr val="000000"/>
                </a:solidFill>
                <a:latin typeface="Arial"/>
              </a:rPr>
              <a:t>3</a:t>
            </a:fld>
            <a:endParaRPr lang="en-US" sz="700" b="0" strike="noStrike" spc="-1">
              <a:latin typeface="Calibri"/>
            </a:endParaRPr>
          </a:p>
        </p:txBody>
      </p:sp>
      <p:pic>
        <p:nvPicPr>
          <p:cNvPr id="312" name="Grafik 3"/>
          <p:cNvPicPr/>
          <p:nvPr/>
        </p:nvPicPr>
        <p:blipFill>
          <a:blip r:embed="rId2"/>
          <a:stretch/>
        </p:blipFill>
        <p:spPr>
          <a:xfrm>
            <a:off x="179640" y="13680"/>
            <a:ext cx="8712720" cy="6223320"/>
          </a:xfrm>
          <a:prstGeom prst="rect">
            <a:avLst/>
          </a:prstGeom>
          <a:ln>
            <a:noFill/>
          </a:ln>
        </p:spPr>
      </p:pic>
      <p:sp>
        <p:nvSpPr>
          <p:cNvPr id="313" name="TextShape 2"/>
          <p:cNvSpPr txBox="1"/>
          <p:nvPr/>
        </p:nvSpPr>
        <p:spPr>
          <a:xfrm>
            <a:off x="3780000" y="4437000"/>
            <a:ext cx="2952000" cy="575640"/>
          </a:xfrm>
          <a:prstGeom prst="rect">
            <a:avLst/>
          </a:prstGeom>
          <a:noFill/>
          <a:ln>
            <a:noFill/>
          </a:ln>
        </p:spPr>
        <p:txBody>
          <a:bodyPr lIns="0" tIns="0" rIns="0" bIns="0">
            <a:noAutofit/>
          </a:bodyPr>
          <a:lstStyle/>
          <a:p>
            <a:pPr>
              <a:lnSpc>
                <a:spcPct val="95000"/>
              </a:lnSpc>
              <a:tabLst>
                <a:tab pos="0" algn="l"/>
              </a:tabLst>
            </a:pPr>
            <a:r>
              <a:rPr lang="de-DE" sz="4800" b="1" u="sng" strike="noStrike" spc="-1">
                <a:solidFill>
                  <a:srgbClr val="000000"/>
                </a:solidFill>
                <a:uFill>
                  <a:solidFill>
                    <a:srgbClr val="009AD1"/>
                  </a:solidFill>
                </a:uFill>
                <a:latin typeface="Arial"/>
              </a:rPr>
              <a:t>Konstanz</a:t>
            </a:r>
            <a:r>
              <a:rPr lang="de-DE" sz="4800" b="1" strike="noStrike" spc="-1">
                <a:solidFill>
                  <a:srgbClr val="000000"/>
                </a:solidFill>
                <a:latin typeface="Arial"/>
              </a:rPr>
              <a:t>  </a:t>
            </a:r>
            <a:r>
              <a:rPr lang="de-DE" sz="4800" b="1" u="sng" strike="noStrike" spc="-1">
                <a:solidFill>
                  <a:srgbClr val="000000"/>
                </a:solidFill>
                <a:uFill>
                  <a:solidFill>
                    <a:srgbClr val="009AD1"/>
                  </a:solidFill>
                </a:uFill>
                <a:latin typeface="Arial"/>
              </a:rPr>
              <a:t>  </a:t>
            </a:r>
            <a:endParaRPr lang="de-DE" sz="4800" b="1" strike="noStrike" spc="-1">
              <a:solidFill>
                <a:srgbClr val="009AD1"/>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Shape 1"/>
          <p:cNvSpPr txBox="1"/>
          <p:nvPr/>
        </p:nvSpPr>
        <p:spPr>
          <a:xfrm>
            <a:off x="324000" y="404640"/>
            <a:ext cx="7992360" cy="86400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Departments and Institutes Offering Courses for Philologists</a:t>
            </a:r>
            <a:endParaRPr lang="de-DE" sz="2000" b="0" strike="noStrike" spc="-1" dirty="0">
              <a:solidFill>
                <a:srgbClr val="000000"/>
              </a:solidFill>
              <a:latin typeface="Arial"/>
            </a:endParaRPr>
          </a:p>
        </p:txBody>
      </p:sp>
      <p:sp>
        <p:nvSpPr>
          <p:cNvPr id="355" name="TextShape 2"/>
          <p:cNvSpPr txBox="1"/>
          <p:nvPr/>
        </p:nvSpPr>
        <p:spPr>
          <a:xfrm>
            <a:off x="324000" y="3789000"/>
            <a:ext cx="4176360" cy="2303280"/>
          </a:xfrm>
          <a:prstGeom prst="rect">
            <a:avLst/>
          </a:prstGeom>
          <a:noFill/>
          <a:ln>
            <a:noFill/>
          </a:ln>
        </p:spPr>
        <p:txBody>
          <a:bodyPr lIns="0" tIns="0" rIns="0" bIns="0">
            <a:noAutofit/>
          </a:bodyPr>
          <a:lstStyle/>
          <a:p>
            <a:pPr>
              <a:lnSpc>
                <a:spcPct val="110000"/>
              </a:lnSpc>
              <a:tabLst>
                <a:tab pos="0" algn="l"/>
              </a:tabLst>
            </a:pPr>
            <a:r>
              <a:rPr lang="en-GB" sz="1600" b="1" strike="noStrike" spc="-1">
                <a:solidFill>
                  <a:srgbClr val="009AD1"/>
                </a:solidFill>
                <a:latin typeface="Arial"/>
              </a:rPr>
              <a:t>The Language Institute (SLI)</a:t>
            </a:r>
            <a:endParaRPr lang="de-DE" sz="1600" b="1" strike="noStrike" spc="-1">
              <a:solidFill>
                <a:srgbClr val="009AD1"/>
              </a:solidFill>
              <a:latin typeface="Arial"/>
            </a:endParaRPr>
          </a:p>
          <a:p>
            <a:pPr>
              <a:lnSpc>
                <a:spcPct val="110000"/>
              </a:lnSpc>
              <a:tabLst>
                <a:tab pos="0" algn="l"/>
              </a:tabLst>
            </a:pPr>
            <a:endParaRPr lang="de-DE" sz="1600" b="1" strike="noStrike" spc="-1">
              <a:solidFill>
                <a:srgbClr val="009AD1"/>
              </a:solidFill>
              <a:latin typeface="Arial"/>
            </a:endParaRPr>
          </a:p>
          <a:p>
            <a:pPr>
              <a:lnSpc>
                <a:spcPct val="110000"/>
              </a:lnSpc>
              <a:tabLst>
                <a:tab pos="0" algn="l"/>
              </a:tabLst>
            </a:pPr>
            <a:r>
              <a:rPr lang="en-GB" sz="1600" b="0" strike="noStrike" spc="-1">
                <a:solidFill>
                  <a:srgbClr val="000000"/>
                </a:solidFill>
                <a:latin typeface="Arial"/>
                <a:ea typeface="ＭＳ Ｐゴシック"/>
              </a:rPr>
              <a:t>Offers practical modern language courses:</a:t>
            </a:r>
            <a:br/>
            <a:r>
              <a:rPr lang="en-GB" sz="1600" b="0" strike="noStrike" spc="-1">
                <a:solidFill>
                  <a:srgbClr val="000000"/>
                </a:solidFill>
                <a:latin typeface="Arial"/>
                <a:ea typeface="ＭＳ Ｐゴシック"/>
              </a:rPr>
              <a:t>currently 19 different languages on offer, </a:t>
            </a:r>
            <a:br/>
            <a:r>
              <a:rPr lang="en-GB" sz="1600" b="0" strike="noStrike" spc="-1">
                <a:solidFill>
                  <a:srgbClr val="000000"/>
                </a:solidFill>
                <a:latin typeface="Arial"/>
                <a:ea typeface="ＭＳ Ｐゴシック"/>
              </a:rPr>
              <a:t>including German as a Foreign Language at levels A1-C2 (CER).</a:t>
            </a:r>
            <a:endParaRPr lang="de-DE" sz="1600" b="1" strike="noStrike" spc="-1">
              <a:solidFill>
                <a:srgbClr val="009AD1"/>
              </a:solidFill>
              <a:latin typeface="Arial"/>
            </a:endParaRPr>
          </a:p>
          <a:p>
            <a:pPr>
              <a:lnSpc>
                <a:spcPct val="110000"/>
              </a:lnSpc>
              <a:tabLst>
                <a:tab pos="0" algn="l"/>
              </a:tabLst>
            </a:pPr>
            <a:endParaRPr lang="de-DE" sz="1600" b="1" strike="noStrike" spc="-1">
              <a:solidFill>
                <a:srgbClr val="009AD1"/>
              </a:solidFill>
              <a:latin typeface="Arial"/>
            </a:endParaRPr>
          </a:p>
        </p:txBody>
      </p:sp>
      <p:sp>
        <p:nvSpPr>
          <p:cNvPr id="356" name="TextShape 3"/>
          <p:cNvSpPr txBox="1"/>
          <p:nvPr/>
        </p:nvSpPr>
        <p:spPr>
          <a:xfrm>
            <a:off x="4644000" y="3789000"/>
            <a:ext cx="4320000" cy="2303280"/>
          </a:xfrm>
          <a:prstGeom prst="rect">
            <a:avLst/>
          </a:prstGeom>
          <a:noFill/>
          <a:ln>
            <a:noFill/>
          </a:ln>
        </p:spPr>
        <p:txBody>
          <a:bodyPr lIns="0" tIns="0" rIns="0" bIns="0">
            <a:noAutofit/>
          </a:bodyPr>
          <a:lstStyle/>
          <a:p>
            <a:pPr>
              <a:lnSpc>
                <a:spcPct val="110000"/>
              </a:lnSpc>
              <a:tabLst>
                <a:tab pos="0" algn="l"/>
              </a:tabLst>
            </a:pPr>
            <a:r>
              <a:rPr lang="en-GB" sz="1600" b="1" strike="noStrike" spc="-1" dirty="0">
                <a:solidFill>
                  <a:srgbClr val="009AD1"/>
                </a:solidFill>
                <a:latin typeface="Arial"/>
              </a:rPr>
              <a:t>Centre for Transferable Skills (SQ)</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a:p>
            <a:pPr>
              <a:lnSpc>
                <a:spcPct val="110000"/>
              </a:lnSpc>
              <a:tabLst>
                <a:tab pos="0" algn="l"/>
              </a:tabLst>
            </a:pPr>
            <a:r>
              <a:rPr lang="en-GB" sz="1600" b="0" strike="noStrike" spc="-1" dirty="0">
                <a:solidFill>
                  <a:srgbClr val="000000"/>
                </a:solidFill>
                <a:latin typeface="Arial"/>
                <a:ea typeface="ＭＳ Ｐゴシック"/>
              </a:rPr>
              <a:t>Offers courses for BA and MA students on interdisciplinary as well as discipline-specific practical skills e.g. </a:t>
            </a:r>
            <a:br>
              <a:rPr dirty="0"/>
            </a:br>
            <a:r>
              <a:rPr lang="en-GB" sz="1600" b="0" strike="noStrike" spc="-1" dirty="0">
                <a:solidFill>
                  <a:srgbClr val="000000"/>
                </a:solidFill>
                <a:latin typeface="Arial"/>
                <a:ea typeface="ＭＳ Ｐゴシック"/>
              </a:rPr>
              <a:t>project management, communicative, </a:t>
            </a:r>
            <a:br>
              <a:rPr dirty="0"/>
            </a:br>
            <a:r>
              <a:rPr lang="en-GB" sz="1600" b="0" strike="noStrike" spc="-1" dirty="0">
                <a:solidFill>
                  <a:srgbClr val="000000"/>
                </a:solidFill>
                <a:latin typeface="Arial"/>
                <a:ea typeface="ＭＳ Ｐゴシック"/>
              </a:rPr>
              <a:t>social and personal core competences. </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p:txBody>
      </p:sp>
      <p:sp>
        <p:nvSpPr>
          <p:cNvPr id="357" name="TextShape 4"/>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EE2223E-0C8C-4C35-A8C8-4699DF97E76E}" type="slidenum">
              <a:rPr lang="de-DE" sz="700" b="1" strike="noStrike" spc="-1">
                <a:solidFill>
                  <a:srgbClr val="000000"/>
                </a:solidFill>
                <a:latin typeface="Arial"/>
              </a:rPr>
              <a:t>30</a:t>
            </a:fld>
            <a:endParaRPr lang="en-US" sz="700" b="0" strike="noStrike" spc="-1">
              <a:latin typeface="Calibri"/>
            </a:endParaRPr>
          </a:p>
        </p:txBody>
      </p:sp>
      <p:sp>
        <p:nvSpPr>
          <p:cNvPr id="358" name="CustomShape 5"/>
          <p:cNvSpPr/>
          <p:nvPr/>
        </p:nvSpPr>
        <p:spPr>
          <a:xfrm>
            <a:off x="324000" y="2061000"/>
            <a:ext cx="4824000" cy="792000"/>
          </a:xfrm>
          <a:prstGeom prst="ellipse">
            <a:avLst/>
          </a:prstGeom>
          <a:ln>
            <a:round/>
          </a:ln>
        </p:spPr>
        <p:style>
          <a:lnRef idx="2">
            <a:schemeClr val="accent1"/>
          </a:lnRef>
          <a:fillRef idx="1">
            <a:schemeClr val="lt1"/>
          </a:fillRef>
          <a:effectRef idx="0">
            <a:schemeClr val="accent1"/>
          </a:effectRef>
          <a:fontRef idx="minor"/>
        </p:style>
      </p:sp>
      <p:sp>
        <p:nvSpPr>
          <p:cNvPr id="359" name="CustomShape 6"/>
          <p:cNvSpPr/>
          <p:nvPr/>
        </p:nvSpPr>
        <p:spPr>
          <a:xfrm>
            <a:off x="324000" y="1269000"/>
            <a:ext cx="7704360" cy="1439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110000"/>
              </a:lnSpc>
              <a:tabLst>
                <a:tab pos="0" algn="l"/>
              </a:tabLst>
            </a:pPr>
            <a:r>
              <a:rPr lang="en-GB" sz="1600" b="1" strike="noStrike" spc="-1">
                <a:solidFill>
                  <a:srgbClr val="009AD1"/>
                </a:solidFill>
                <a:latin typeface="Arial"/>
              </a:rPr>
              <a:t>Faculty of Humanities</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Philosophy</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History and Sociology with Sport Science (and Empirical Educational Research)</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Literature, with Art History and Media Studies</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Linguistics</a:t>
            </a:r>
            <a:endParaRPr lang="en-US" sz="1600" b="0" strike="noStrike" spc="-1">
              <a:latin typeface="Calibri"/>
            </a:endParaRPr>
          </a:p>
        </p:txBody>
      </p:sp>
      <p:sp>
        <p:nvSpPr>
          <p:cNvPr id="360" name="CustomShape 7"/>
          <p:cNvSpPr/>
          <p:nvPr/>
        </p:nvSpPr>
        <p:spPr>
          <a:xfrm>
            <a:off x="3744360" y="2587320"/>
            <a:ext cx="863640" cy="130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8000" b="0" strike="noStrike" spc="-1">
                <a:solidFill>
                  <a:srgbClr val="000000"/>
                </a:solidFill>
                <a:latin typeface="Arial"/>
              </a:rPr>
              <a:t>+</a:t>
            </a:r>
            <a:endParaRPr lang="en-US" sz="8000" b="0" strike="noStrike" spc="-1">
              <a:latin typeface="Calibri"/>
            </a:endParaRPr>
          </a:p>
        </p:txBody>
      </p:sp>
      <p:sp>
        <p:nvSpPr>
          <p:cNvPr id="361" name="CustomShape 8"/>
          <p:cNvSpPr/>
          <p:nvPr/>
        </p:nvSpPr>
        <p:spPr>
          <a:xfrm>
            <a:off x="0" y="3645000"/>
            <a:ext cx="3563640" cy="503640"/>
          </a:xfrm>
          <a:prstGeom prst="ellipse">
            <a:avLst/>
          </a:prstGeom>
          <a:noFill/>
          <a:ln>
            <a:round/>
          </a:ln>
        </p:spPr>
        <p:style>
          <a:lnRef idx="2">
            <a:schemeClr val="accent1"/>
          </a:lnRef>
          <a:fillRef idx="1">
            <a:schemeClr val="lt1"/>
          </a:fillRef>
          <a:effectRef idx="0">
            <a:schemeClr val="accent1"/>
          </a:effectRef>
          <a:fontRef idx="minor"/>
        </p:style>
      </p:sp>
      <p:sp>
        <p:nvSpPr>
          <p:cNvPr id="362" name="CustomShape 9"/>
          <p:cNvSpPr/>
          <p:nvPr/>
        </p:nvSpPr>
        <p:spPr>
          <a:xfrm>
            <a:off x="4284000" y="3645000"/>
            <a:ext cx="4320000" cy="647640"/>
          </a:xfrm>
          <a:prstGeom prst="ellipse">
            <a:avLst/>
          </a:prstGeom>
          <a:noFill/>
          <a:ln>
            <a:round/>
          </a:ln>
        </p:spPr>
        <p:style>
          <a:lnRef idx="2">
            <a:schemeClr val="accent1"/>
          </a:lnRef>
          <a:fillRef idx="1">
            <a:schemeClr val="lt1"/>
          </a:fillRef>
          <a:effectRef idx="0">
            <a:schemeClr val="accent1"/>
          </a:effectRef>
          <a:fontRef idx="minor"/>
        </p:style>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The Department of Literature, Art and Media Studies</a:t>
            </a:r>
            <a:endParaRPr lang="de-DE" sz="2000" b="0" strike="noStrike" spc="-1" dirty="0">
              <a:solidFill>
                <a:srgbClr val="000000"/>
              </a:solidFill>
              <a:latin typeface="Arial"/>
            </a:endParaRPr>
          </a:p>
        </p:txBody>
      </p:sp>
      <p:sp>
        <p:nvSpPr>
          <p:cNvPr id="368" name="TextShape 2"/>
          <p:cNvSpPr txBox="1"/>
          <p:nvPr/>
        </p:nvSpPr>
        <p:spPr>
          <a:xfrm>
            <a:off x="323640" y="1196640"/>
            <a:ext cx="8208720" cy="4968360"/>
          </a:xfrm>
          <a:prstGeom prst="rect">
            <a:avLst/>
          </a:prstGeom>
          <a:noFill/>
          <a:ln>
            <a:noFill/>
          </a:ln>
        </p:spPr>
        <p:txBody>
          <a:bodyPr lIns="0" tIns="0" rIns="0" bIns="0">
            <a:noAutofit/>
          </a:bodyPr>
          <a:lstStyle/>
          <a:p>
            <a:pPr>
              <a:lnSpc>
                <a:spcPct val="110000"/>
              </a:lnSpc>
              <a:tabLst>
                <a:tab pos="0" algn="l"/>
              </a:tabLst>
            </a:pPr>
            <a:r>
              <a:rPr lang="en-GB" sz="1600" b="1" strike="noStrike" spc="-1" dirty="0">
                <a:solidFill>
                  <a:srgbClr val="009AD1"/>
                </a:solidFill>
                <a:latin typeface="Arial"/>
              </a:rPr>
              <a:t>Hosts researchers in the areas of: </a:t>
            </a:r>
            <a:br>
              <a:rPr dirty="0"/>
            </a:br>
            <a:r>
              <a:rPr lang="en-GB" sz="1600" b="0" strike="noStrike" spc="-1" dirty="0">
                <a:solidFill>
                  <a:srgbClr val="000000"/>
                </a:solidFill>
                <a:latin typeface="Arial"/>
              </a:rPr>
              <a:t>(see brackets for language of instruction) </a:t>
            </a:r>
            <a:br>
              <a:rPr dirty="0"/>
            </a:br>
            <a:endParaRPr lang="de-DE"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1" strike="noStrike" spc="-1" dirty="0">
                <a:solidFill>
                  <a:srgbClr val="000000"/>
                </a:solidFill>
                <a:latin typeface="Arial"/>
              </a:rPr>
              <a:t>English and American Literature </a:t>
            </a:r>
            <a:r>
              <a:rPr lang="en-GB" sz="1600" b="0" strike="noStrike" spc="-1" dirty="0">
                <a:solidFill>
                  <a:srgbClr val="000000"/>
                </a:solidFill>
                <a:latin typeface="Arial"/>
              </a:rPr>
              <a:t>(English)</a:t>
            </a:r>
            <a:endParaRPr lang="de-DE"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0" strike="noStrike" spc="-1" dirty="0">
                <a:solidFill>
                  <a:srgbClr val="000000"/>
                </a:solidFill>
                <a:latin typeface="Arial"/>
              </a:rPr>
              <a:t>German Literature (German)</a:t>
            </a:r>
            <a:endParaRPr lang="de-DE"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0" strike="noStrike" spc="-1" dirty="0">
                <a:solidFill>
                  <a:srgbClr val="000000"/>
                </a:solidFill>
                <a:latin typeface="Arial"/>
              </a:rPr>
              <a:t>French, Italian, Spanish Literature (German, French, Italian, Spanish)</a:t>
            </a:r>
            <a:endParaRPr lang="de-DE"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0" strike="noStrike" spc="-1" dirty="0">
                <a:solidFill>
                  <a:srgbClr val="000000"/>
                </a:solidFill>
                <a:latin typeface="Arial"/>
              </a:rPr>
              <a:t>Latin and Greek Literature (German) </a:t>
            </a:r>
            <a:endParaRPr lang="de-DE"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0" strike="noStrike" spc="-1" dirty="0">
                <a:solidFill>
                  <a:srgbClr val="000000"/>
                </a:solidFill>
                <a:latin typeface="Arial"/>
              </a:rPr>
              <a:t>Russian / Slavic Literature (German, Russian)</a:t>
            </a:r>
            <a:endParaRPr lang="de-DE"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1" strike="noStrike" spc="-1" dirty="0">
                <a:solidFill>
                  <a:srgbClr val="000000"/>
                </a:solidFill>
                <a:latin typeface="Arial"/>
              </a:rPr>
              <a:t>Art History </a:t>
            </a:r>
            <a:r>
              <a:rPr lang="en-GB" sz="1600" b="0" strike="noStrike" spc="-1" dirty="0">
                <a:solidFill>
                  <a:srgbClr val="000000"/>
                </a:solidFill>
                <a:latin typeface="Arial"/>
              </a:rPr>
              <a:t>(with Art Technology) and </a:t>
            </a:r>
            <a:r>
              <a:rPr lang="en-GB" sz="1600" b="1" strike="noStrike" spc="-1" dirty="0">
                <a:solidFill>
                  <a:srgbClr val="000000"/>
                </a:solidFill>
                <a:latin typeface="Arial"/>
              </a:rPr>
              <a:t>Media Studies </a:t>
            </a:r>
            <a:r>
              <a:rPr lang="en-GB" sz="1600" b="0" strike="noStrike" spc="-1" dirty="0">
                <a:solidFill>
                  <a:srgbClr val="000000"/>
                </a:solidFill>
                <a:latin typeface="Arial"/>
              </a:rPr>
              <a:t>(German, English)</a:t>
            </a:r>
            <a:endParaRPr lang="de-DE" sz="1600" b="1" strike="noStrike" spc="-1" dirty="0">
              <a:solidFill>
                <a:srgbClr val="009AD1"/>
              </a:solidFill>
              <a:latin typeface="Arial"/>
            </a:endParaRPr>
          </a:p>
          <a:p>
            <a:pPr>
              <a:lnSpc>
                <a:spcPct val="110000"/>
              </a:lnSpc>
              <a:tabLst>
                <a:tab pos="0" algn="l"/>
              </a:tabLst>
            </a:pPr>
            <a:endParaRPr lang="de-DE" sz="1400" b="1" strike="noStrike" spc="-1" dirty="0">
              <a:solidFill>
                <a:srgbClr val="009AD1"/>
              </a:solidFill>
              <a:latin typeface="Arial"/>
            </a:endParaRPr>
          </a:p>
          <a:p>
            <a:pPr>
              <a:lnSpc>
                <a:spcPct val="110000"/>
              </a:lnSpc>
              <a:tabLst>
                <a:tab pos="0" algn="l"/>
              </a:tabLst>
            </a:pPr>
            <a:endParaRPr lang="de-DE" sz="1400" b="1" strike="noStrike" spc="-1" dirty="0">
              <a:solidFill>
                <a:srgbClr val="009AD1"/>
              </a:solidFill>
              <a:latin typeface="Arial"/>
            </a:endParaRPr>
          </a:p>
          <a:p>
            <a:pPr>
              <a:lnSpc>
                <a:spcPct val="110000"/>
              </a:lnSpc>
              <a:tabLst>
                <a:tab pos="0" algn="l"/>
              </a:tabLst>
            </a:pPr>
            <a:r>
              <a:rPr lang="en-GB" sz="1600" b="1" strike="noStrike" spc="-1" dirty="0">
                <a:solidFill>
                  <a:srgbClr val="009AD1"/>
                </a:solidFill>
                <a:latin typeface="Arial"/>
              </a:rPr>
              <a:t>Major research areas are: </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0" strike="noStrike" spc="-1" dirty="0">
                <a:solidFill>
                  <a:srgbClr val="000000"/>
                </a:solidFill>
                <a:latin typeface="Arial"/>
              </a:rPr>
              <a:t>Literary Theory, Narratology and Cultural Studies </a:t>
            </a:r>
            <a:br>
              <a:rPr dirty="0"/>
            </a:br>
            <a:r>
              <a:rPr lang="en-GB" sz="1600" b="0" strike="noStrike" spc="-1" dirty="0">
                <a:solidFill>
                  <a:srgbClr val="000000"/>
                </a:solidFill>
                <a:latin typeface="Arial"/>
              </a:rPr>
              <a:t>(Collective and Cultural Memory, Gender Issues in Literature)</a:t>
            </a:r>
            <a:endParaRPr lang="de-DE"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0" strike="noStrike" spc="-1" dirty="0">
                <a:solidFill>
                  <a:srgbClr val="000000"/>
                </a:solidFill>
                <a:latin typeface="Arial"/>
              </a:rPr>
              <a:t>Media History/Aesthetics/Theory (film, digital media, radio, concerning the singular as well as the collective systems), Image Theory.</a:t>
            </a:r>
            <a:endParaRPr lang="de-DE" sz="1600" b="1" strike="noStrike" spc="-1" dirty="0">
              <a:solidFill>
                <a:srgbClr val="009AD1"/>
              </a:solidFill>
              <a:latin typeface="Arial"/>
            </a:endParaRPr>
          </a:p>
        </p:txBody>
      </p:sp>
      <p:sp>
        <p:nvSpPr>
          <p:cNvPr id="369"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C31D2686-D3A7-4234-8487-E51D263B8C92}" type="slidenum">
              <a:rPr lang="de-DE" sz="700" b="1" strike="noStrike" spc="-1">
                <a:solidFill>
                  <a:srgbClr val="000000"/>
                </a:solidFill>
                <a:latin typeface="Arial"/>
              </a:rPr>
              <a:t>31</a:t>
            </a:fld>
            <a:endParaRPr lang="en-US" sz="700" b="0" strike="noStrike" spc="-1">
              <a:latin typeface="Calibri"/>
            </a:endParaRPr>
          </a:p>
        </p:txBody>
      </p:sp>
      <p:pic>
        <p:nvPicPr>
          <p:cNvPr id="370" name="Picture 4" descr="Illu_Literature.eps"/>
          <p:cNvPicPr/>
          <p:nvPr/>
        </p:nvPicPr>
        <p:blipFill>
          <a:blip r:embed="rId2"/>
          <a:stretch/>
        </p:blipFill>
        <p:spPr>
          <a:xfrm>
            <a:off x="6659280" y="209905"/>
            <a:ext cx="2355806" cy="2139890"/>
          </a:xfrm>
          <a:prstGeom prst="rect">
            <a:avLst/>
          </a:prstGeom>
          <a:ln>
            <a:noFill/>
          </a:ln>
        </p:spPr>
      </p:pic>
    </p:spTree>
    <p:extLst>
      <p:ext uri="{BB962C8B-B14F-4D97-AF65-F5344CB8AC3E}">
        <p14:creationId xmlns:p14="http://schemas.microsoft.com/office/powerpoint/2010/main" val="3136489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ustomShape 2"/>
          <p:cNvSpPr/>
          <p:nvPr/>
        </p:nvSpPr>
        <p:spPr>
          <a:xfrm>
            <a:off x="324000" y="6453360"/>
            <a:ext cx="933120" cy="21420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nSpc>
                <a:spcPct val="100000"/>
              </a:lnSpc>
            </a:pPr>
            <a:fld id="{540B579C-AEF7-4DB4-AEFF-A7F3F38F8F0F}" type="slidenum">
              <a:rPr lang="de-DE" sz="700" b="1" strike="noStrike" spc="-1">
                <a:solidFill>
                  <a:srgbClr val="000000"/>
                </a:solidFill>
                <a:latin typeface="Arial"/>
                <a:ea typeface="DejaVu Sans"/>
              </a:rPr>
              <a:t>32</a:t>
            </a:fld>
            <a:endParaRPr lang="de-DE" sz="700" b="0" strike="noStrike" spc="-1">
              <a:latin typeface="Calibri"/>
            </a:endParaRPr>
          </a:p>
        </p:txBody>
      </p:sp>
      <p:sp>
        <p:nvSpPr>
          <p:cNvPr id="441" name="CustomShape 3"/>
          <p:cNvSpPr/>
          <p:nvPr/>
        </p:nvSpPr>
        <p:spPr>
          <a:xfrm>
            <a:off x="349560" y="404640"/>
            <a:ext cx="8397000" cy="7902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de-DE" sz="2000" b="1" u="sng" strike="noStrike" spc="-1" dirty="0">
                <a:solidFill>
                  <a:srgbClr val="000000"/>
                </a:solidFill>
                <a:uFill>
                  <a:solidFill>
                    <a:srgbClr val="009AD1"/>
                  </a:solidFill>
                </a:uFill>
                <a:latin typeface="Arial"/>
                <a:ea typeface="DejaVu Sans"/>
              </a:rPr>
              <a:t>Course </a:t>
            </a:r>
            <a:r>
              <a:rPr lang="de-DE" sz="2000" b="1" u="sng" strike="noStrike" spc="-1" dirty="0" err="1">
                <a:solidFill>
                  <a:srgbClr val="000000"/>
                </a:solidFill>
                <a:uFill>
                  <a:solidFill>
                    <a:srgbClr val="009AD1"/>
                  </a:solidFill>
                </a:uFill>
                <a:latin typeface="Arial"/>
                <a:ea typeface="DejaVu Sans"/>
              </a:rPr>
              <a:t>types</a:t>
            </a:r>
            <a:r>
              <a:rPr lang="de-DE" sz="2000" b="1" u="sng" strike="noStrike" spc="-1" dirty="0">
                <a:solidFill>
                  <a:srgbClr val="000000"/>
                </a:solidFill>
                <a:uFill>
                  <a:solidFill>
                    <a:srgbClr val="009AD1"/>
                  </a:solidFill>
                </a:uFill>
                <a:latin typeface="Arial"/>
                <a:ea typeface="DejaVu Sans"/>
              </a:rPr>
              <a:t> </a:t>
            </a:r>
            <a:r>
              <a:rPr lang="de-DE" sz="2000" b="1" u="sng" strike="noStrike" spc="-1" dirty="0" err="1">
                <a:solidFill>
                  <a:srgbClr val="000000"/>
                </a:solidFill>
                <a:uFill>
                  <a:solidFill>
                    <a:srgbClr val="009AD1"/>
                  </a:solidFill>
                </a:uFill>
                <a:latin typeface="Arial"/>
                <a:ea typeface="DejaVu Sans"/>
              </a:rPr>
              <a:t>and</a:t>
            </a:r>
            <a:r>
              <a:rPr lang="de-DE" sz="2000" b="1" u="sng" strike="noStrike" spc="-1" dirty="0">
                <a:solidFill>
                  <a:srgbClr val="000000"/>
                </a:solidFill>
                <a:uFill>
                  <a:solidFill>
                    <a:srgbClr val="009AD1"/>
                  </a:solidFill>
                </a:uFill>
                <a:latin typeface="Arial"/>
                <a:ea typeface="DejaVu Sans"/>
              </a:rPr>
              <a:t> </a:t>
            </a:r>
            <a:r>
              <a:rPr lang="de-DE" sz="2000" b="1" u="sng" strike="noStrike" spc="-1" dirty="0" err="1">
                <a:solidFill>
                  <a:srgbClr val="000000"/>
                </a:solidFill>
                <a:uFill>
                  <a:solidFill>
                    <a:srgbClr val="009AD1"/>
                  </a:solidFill>
                </a:uFill>
                <a:latin typeface="Arial"/>
                <a:ea typeface="DejaVu Sans"/>
              </a:rPr>
              <a:t>credit</a:t>
            </a:r>
            <a:r>
              <a:rPr lang="de-DE" sz="2000" b="1" u="sng" strike="noStrike" spc="-1" dirty="0">
                <a:solidFill>
                  <a:srgbClr val="000000"/>
                </a:solidFill>
                <a:uFill>
                  <a:solidFill>
                    <a:srgbClr val="009AD1"/>
                  </a:solidFill>
                </a:uFill>
                <a:latin typeface="Arial"/>
                <a:ea typeface="DejaVu Sans"/>
              </a:rPr>
              <a:t> </a:t>
            </a:r>
            <a:r>
              <a:rPr lang="de-DE" sz="2000" b="1" u="sng" strike="noStrike" spc="-1" dirty="0" err="1">
                <a:solidFill>
                  <a:srgbClr val="000000"/>
                </a:solidFill>
                <a:uFill>
                  <a:solidFill>
                    <a:srgbClr val="009AD1"/>
                  </a:solidFill>
                </a:uFill>
                <a:latin typeface="Arial"/>
                <a:ea typeface="DejaVu Sans"/>
              </a:rPr>
              <a:t>values</a:t>
            </a:r>
            <a:r>
              <a:rPr lang="de-DE" sz="2000" b="1" u="sng" strike="noStrike" spc="-1" dirty="0">
                <a:solidFill>
                  <a:srgbClr val="000000"/>
                </a:solidFill>
                <a:uFill>
                  <a:solidFill>
                    <a:srgbClr val="009AD1"/>
                  </a:solidFill>
                </a:uFill>
                <a:latin typeface="Arial"/>
                <a:ea typeface="DejaVu Sans"/>
              </a:rPr>
              <a:t> in </a:t>
            </a:r>
            <a:r>
              <a:rPr lang="de-DE" sz="2000" b="1" u="sng" strike="noStrike" spc="-1" dirty="0" err="1">
                <a:solidFill>
                  <a:srgbClr val="000000"/>
                </a:solidFill>
                <a:uFill>
                  <a:solidFill>
                    <a:srgbClr val="009AD1"/>
                  </a:solidFill>
                </a:uFill>
                <a:latin typeface="Arial"/>
                <a:ea typeface="DejaVu Sans"/>
              </a:rPr>
              <a:t>the</a:t>
            </a:r>
            <a:r>
              <a:rPr lang="de-DE" sz="2000" b="1" u="sng" strike="noStrike" spc="-1" dirty="0">
                <a:solidFill>
                  <a:srgbClr val="000000"/>
                </a:solidFill>
                <a:uFill>
                  <a:solidFill>
                    <a:srgbClr val="009AD1"/>
                  </a:solidFill>
                </a:uFill>
                <a:latin typeface="Arial"/>
                <a:ea typeface="DejaVu Sans"/>
              </a:rPr>
              <a:t> </a:t>
            </a:r>
            <a:br>
              <a:rPr lang="de-DE" sz="2000" b="1" u="sng" strike="noStrike" spc="-1" dirty="0">
                <a:solidFill>
                  <a:srgbClr val="000000"/>
                </a:solidFill>
                <a:uFill>
                  <a:solidFill>
                    <a:srgbClr val="009AD1"/>
                  </a:solidFill>
                </a:uFill>
                <a:latin typeface="Arial"/>
                <a:ea typeface="DejaVu Sans"/>
              </a:rPr>
            </a:br>
            <a:r>
              <a:rPr lang="de-DE" sz="2000" b="1" u="sng" strike="noStrike" spc="-1" dirty="0">
                <a:solidFill>
                  <a:srgbClr val="000000"/>
                </a:solidFill>
                <a:uFill>
                  <a:solidFill>
                    <a:srgbClr val="009AD1"/>
                  </a:solidFill>
                </a:uFill>
                <a:latin typeface="Arial"/>
                <a:ea typeface="DejaVu Sans"/>
              </a:rPr>
              <a:t>Department </a:t>
            </a:r>
            <a:r>
              <a:rPr lang="de-DE" sz="2000" b="1" u="sng" strike="noStrike" spc="-1" dirty="0" err="1">
                <a:solidFill>
                  <a:srgbClr val="000000"/>
                </a:solidFill>
                <a:uFill>
                  <a:solidFill>
                    <a:srgbClr val="009AD1"/>
                  </a:solidFill>
                </a:uFill>
                <a:latin typeface="Arial"/>
                <a:ea typeface="DejaVu Sans"/>
              </a:rPr>
              <a:t>of</a:t>
            </a:r>
            <a:r>
              <a:rPr lang="de-DE" sz="2000" b="1" u="sng" strike="noStrike" spc="-1" dirty="0">
                <a:solidFill>
                  <a:srgbClr val="000000"/>
                </a:solidFill>
                <a:uFill>
                  <a:solidFill>
                    <a:srgbClr val="009AD1"/>
                  </a:solidFill>
                </a:uFill>
                <a:latin typeface="Arial"/>
                <a:ea typeface="DejaVu Sans"/>
              </a:rPr>
              <a:t> </a:t>
            </a:r>
            <a:r>
              <a:rPr lang="de-DE" sz="2000" b="1" u="sng" strike="noStrike" spc="-1" dirty="0" err="1">
                <a:solidFill>
                  <a:srgbClr val="000000"/>
                </a:solidFill>
                <a:uFill>
                  <a:solidFill>
                    <a:srgbClr val="009AD1"/>
                  </a:solidFill>
                </a:uFill>
                <a:latin typeface="Arial"/>
                <a:ea typeface="DejaVu Sans"/>
              </a:rPr>
              <a:t>Literature</a:t>
            </a:r>
            <a:r>
              <a:rPr lang="de-DE" sz="2000" b="1" u="sng" strike="noStrike" spc="-1" dirty="0">
                <a:solidFill>
                  <a:srgbClr val="000000"/>
                </a:solidFill>
                <a:uFill>
                  <a:solidFill>
                    <a:srgbClr val="009AD1"/>
                  </a:solidFill>
                </a:uFill>
                <a:latin typeface="Arial"/>
                <a:ea typeface="DejaVu Sans"/>
              </a:rPr>
              <a:t>, Art </a:t>
            </a:r>
            <a:r>
              <a:rPr lang="de-DE" sz="2000" b="1" u="sng" strike="noStrike" spc="-1" dirty="0" err="1">
                <a:solidFill>
                  <a:srgbClr val="000000"/>
                </a:solidFill>
                <a:uFill>
                  <a:solidFill>
                    <a:srgbClr val="009AD1"/>
                  </a:solidFill>
                </a:uFill>
                <a:latin typeface="Arial"/>
                <a:ea typeface="DejaVu Sans"/>
              </a:rPr>
              <a:t>and</a:t>
            </a:r>
            <a:r>
              <a:rPr lang="de-DE" sz="2000" b="1" u="sng" strike="noStrike" spc="-1" dirty="0">
                <a:solidFill>
                  <a:srgbClr val="000000"/>
                </a:solidFill>
                <a:uFill>
                  <a:solidFill>
                    <a:srgbClr val="009AD1"/>
                  </a:solidFill>
                </a:uFill>
                <a:latin typeface="Arial"/>
                <a:ea typeface="DejaVu Sans"/>
              </a:rPr>
              <a:t> Media Studies</a:t>
            </a:r>
            <a:endParaRPr lang="de-DE" sz="2000" b="0" strike="noStrike" spc="-1" dirty="0">
              <a:latin typeface="Calibri"/>
            </a:endParaRPr>
          </a:p>
          <a:p>
            <a:pPr>
              <a:lnSpc>
                <a:spcPct val="150000"/>
              </a:lnSpc>
            </a:pPr>
            <a:endParaRPr lang="de-DE" sz="2000" b="0" strike="noStrike" spc="-1" dirty="0">
              <a:latin typeface="Calibri"/>
            </a:endParaRPr>
          </a:p>
        </p:txBody>
      </p:sp>
      <p:sp>
        <p:nvSpPr>
          <p:cNvPr id="442" name="CustomShape 4"/>
          <p:cNvSpPr/>
          <p:nvPr/>
        </p:nvSpPr>
        <p:spPr>
          <a:xfrm>
            <a:off x="323640" y="1412640"/>
            <a:ext cx="8135280" cy="47505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endParaRPr lang="en-GB" sz="1800" b="0" strike="noStrike" spc="-1" dirty="0">
              <a:latin typeface="Calibri"/>
            </a:endParaRPr>
          </a:p>
          <a:p>
            <a:pPr>
              <a:lnSpc>
                <a:spcPct val="90000"/>
              </a:lnSpc>
            </a:pPr>
            <a:r>
              <a:rPr lang="en-GB" sz="1800" b="1" u="sng" strike="noStrike" spc="-1" dirty="0">
                <a:solidFill>
                  <a:srgbClr val="000000"/>
                </a:solidFill>
                <a:uFill>
                  <a:solidFill>
                    <a:srgbClr val="009AD1"/>
                  </a:solidFill>
                </a:uFill>
                <a:latin typeface="Wingdings"/>
                <a:ea typeface="Wingdings"/>
              </a:rPr>
              <a:t></a:t>
            </a:r>
            <a:r>
              <a:rPr lang="en-GB" sz="1800" b="1" u="sng" strike="noStrike" spc="-1" dirty="0">
                <a:solidFill>
                  <a:srgbClr val="000000"/>
                </a:solidFill>
                <a:uFill>
                  <a:solidFill>
                    <a:srgbClr val="009AD1"/>
                  </a:solidFill>
                </a:uFill>
                <a:latin typeface="Arial"/>
                <a:ea typeface="MS PGothic"/>
              </a:rPr>
              <a:t> Proseminar</a:t>
            </a:r>
            <a:r>
              <a:rPr lang="en-GB" sz="1800" b="0" strike="noStrike" spc="-1" dirty="0">
                <a:solidFill>
                  <a:srgbClr val="000000"/>
                </a:solidFill>
                <a:latin typeface="Arial"/>
                <a:ea typeface="MS PGothic"/>
              </a:rPr>
              <a:t> usually a good match for BA-level exchange students</a:t>
            </a:r>
            <a:br>
              <a:rPr lang="en-GB" dirty="0"/>
            </a:br>
            <a:endParaRPr lang="en-GB" sz="1800" b="0" strike="noStrike" spc="-1" dirty="0">
              <a:latin typeface="Calibri"/>
            </a:endParaRPr>
          </a:p>
          <a:p>
            <a:pPr>
              <a:lnSpc>
                <a:spcPct val="90000"/>
              </a:lnSpc>
            </a:pPr>
            <a:r>
              <a:rPr lang="en-GB" sz="1800" b="1" u="sng" strike="noStrike" spc="-1" dirty="0">
                <a:solidFill>
                  <a:srgbClr val="000000"/>
                </a:solidFill>
                <a:uFill>
                  <a:solidFill>
                    <a:srgbClr val="009AD1"/>
                  </a:solidFill>
                </a:uFill>
                <a:latin typeface="Wingdings"/>
                <a:ea typeface="Wingdings"/>
              </a:rPr>
              <a:t></a:t>
            </a:r>
            <a:r>
              <a:rPr lang="en-GB" sz="1800" b="1" u="sng" strike="noStrike" spc="-1" dirty="0">
                <a:solidFill>
                  <a:srgbClr val="000000"/>
                </a:solidFill>
                <a:uFill>
                  <a:solidFill>
                    <a:srgbClr val="009AD1"/>
                  </a:solidFill>
                </a:uFill>
                <a:latin typeface="Arial"/>
                <a:ea typeface="MS PGothic"/>
              </a:rPr>
              <a:t> </a:t>
            </a:r>
            <a:r>
              <a:rPr lang="en-GB" sz="1800" b="1" u="sng" strike="noStrike" spc="-1" dirty="0" err="1">
                <a:solidFill>
                  <a:srgbClr val="000000"/>
                </a:solidFill>
                <a:uFill>
                  <a:solidFill>
                    <a:srgbClr val="009AD1"/>
                  </a:solidFill>
                </a:uFill>
                <a:latin typeface="Arial"/>
                <a:ea typeface="MS PGothic"/>
              </a:rPr>
              <a:t>Hauptseminar</a:t>
            </a:r>
            <a:r>
              <a:rPr lang="en-GB" sz="1800" b="0" strike="noStrike" spc="-1" dirty="0">
                <a:solidFill>
                  <a:srgbClr val="000000"/>
                </a:solidFill>
                <a:latin typeface="Arial"/>
                <a:ea typeface="MS PGothic"/>
              </a:rPr>
              <a:t> </a:t>
            </a:r>
            <a:r>
              <a:rPr lang="en-GB" sz="1800" b="1" i="1" strike="noStrike" spc="-1" dirty="0">
                <a:solidFill>
                  <a:srgbClr val="000000"/>
                </a:solidFill>
                <a:latin typeface="Arial"/>
                <a:ea typeface="MS PGothic"/>
              </a:rPr>
              <a:t>only open to advanced students of the respective philology</a:t>
            </a:r>
            <a:r>
              <a:rPr lang="en-GB" sz="1800" b="0" strike="noStrike" spc="-1" dirty="0">
                <a:solidFill>
                  <a:srgbClr val="000000"/>
                </a:solidFill>
                <a:latin typeface="Arial"/>
                <a:ea typeface="MS PGothic"/>
              </a:rPr>
              <a:t> (BA 3</a:t>
            </a:r>
            <a:r>
              <a:rPr lang="en-GB" sz="1800" b="0" strike="noStrike" spc="-1" baseline="30000" dirty="0">
                <a:solidFill>
                  <a:srgbClr val="000000"/>
                </a:solidFill>
                <a:latin typeface="Arial"/>
                <a:ea typeface="MS PGothic"/>
              </a:rPr>
              <a:t>rd </a:t>
            </a:r>
            <a:r>
              <a:rPr lang="en-GB" sz="1800" b="0" strike="noStrike" spc="-1" dirty="0">
                <a:solidFill>
                  <a:srgbClr val="000000"/>
                </a:solidFill>
                <a:latin typeface="Arial"/>
                <a:ea typeface="MS PGothic"/>
              </a:rPr>
              <a:t>year with research/essay writing experience or MA students)</a:t>
            </a:r>
            <a:endParaRPr lang="en-GB" sz="1800" b="0" strike="noStrike" spc="-1" dirty="0">
              <a:latin typeface="Calibri"/>
            </a:endParaRPr>
          </a:p>
          <a:p>
            <a:pPr>
              <a:lnSpc>
                <a:spcPct val="110000"/>
              </a:lnSpc>
            </a:pPr>
            <a:endParaRPr lang="en-GB" sz="1800" b="0" strike="noStrike" spc="-1" dirty="0">
              <a:latin typeface="Calibri"/>
            </a:endParaRPr>
          </a:p>
        </p:txBody>
      </p:sp>
      <p:pic>
        <p:nvPicPr>
          <p:cNvPr id="443" name="Picture 1"/>
          <p:cNvPicPr/>
          <p:nvPr/>
        </p:nvPicPr>
        <p:blipFill>
          <a:blip r:embed="rId3"/>
          <a:stretch/>
        </p:blipFill>
        <p:spPr>
          <a:xfrm>
            <a:off x="384120" y="1531080"/>
            <a:ext cx="5014800" cy="2931840"/>
          </a:xfrm>
          <a:prstGeom prst="rect">
            <a:avLst/>
          </a:prstGeom>
          <a:ln>
            <a:noFill/>
          </a:ln>
        </p:spPr>
      </p:pic>
      <p:sp>
        <p:nvSpPr>
          <p:cNvPr id="444" name="CustomShape 5"/>
          <p:cNvSpPr/>
          <p:nvPr/>
        </p:nvSpPr>
        <p:spPr>
          <a:xfrm>
            <a:off x="5812920" y="1347840"/>
            <a:ext cx="3038053" cy="311016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90000"/>
              </a:lnSpc>
            </a:pPr>
            <a:r>
              <a:rPr lang="de-DE" sz="1800" b="0" u="sng" strike="noStrike" spc="-1" dirty="0">
                <a:solidFill>
                  <a:schemeClr val="accent1"/>
                </a:solidFill>
                <a:uFill>
                  <a:solidFill>
                    <a:srgbClr val="009AD1"/>
                  </a:solidFill>
                </a:uFill>
                <a:latin typeface="Arial"/>
                <a:ea typeface="DejaVu Sans"/>
              </a:rPr>
              <a:t>B.A. </a:t>
            </a:r>
            <a:r>
              <a:rPr lang="de-DE" sz="1800" b="0" u="sng" strike="noStrike" spc="-1" dirty="0" err="1">
                <a:solidFill>
                  <a:schemeClr val="accent1"/>
                </a:solidFill>
                <a:uFill>
                  <a:solidFill>
                    <a:srgbClr val="009AD1"/>
                  </a:solidFill>
                </a:uFill>
                <a:latin typeface="Arial"/>
                <a:ea typeface="DejaVu Sans"/>
              </a:rPr>
              <a:t>level</a:t>
            </a:r>
            <a:r>
              <a:rPr lang="de-DE" sz="1800" b="0" u="sng" strike="noStrike" spc="-1" dirty="0">
                <a:solidFill>
                  <a:schemeClr val="accent1"/>
                </a:solidFill>
                <a:uFill>
                  <a:solidFill>
                    <a:srgbClr val="009AD1"/>
                  </a:solidFill>
                </a:uFill>
                <a:latin typeface="Arial"/>
                <a:ea typeface="DejaVu Sans"/>
              </a:rPr>
              <a:t> 3, 6 ECTS</a:t>
            </a:r>
            <a:endParaRPr lang="de-DE" sz="1800" b="0" strike="noStrike" spc="-1" dirty="0">
              <a:solidFill>
                <a:schemeClr val="accent1"/>
              </a:solidFill>
              <a:latin typeface="Calibri"/>
            </a:endParaRPr>
          </a:p>
          <a:p>
            <a:pPr>
              <a:lnSpc>
                <a:spcPct val="90000"/>
              </a:lnSpc>
            </a:pPr>
            <a:endParaRPr lang="de-DE" sz="1800" b="0" strike="noStrike" spc="-1" dirty="0">
              <a:latin typeface="Calibri"/>
            </a:endParaRPr>
          </a:p>
          <a:p>
            <a:pPr>
              <a:lnSpc>
                <a:spcPct val="90000"/>
              </a:lnSpc>
            </a:pPr>
            <a:endParaRPr lang="de-DE" sz="1800" b="0" strike="noStrike" spc="-1" dirty="0">
              <a:latin typeface="Calibri"/>
            </a:endParaRPr>
          </a:p>
          <a:p>
            <a:pPr>
              <a:lnSpc>
                <a:spcPct val="90000"/>
              </a:lnSpc>
            </a:pPr>
            <a:r>
              <a:rPr lang="de-DE" sz="1800" b="0" u="sng" strike="noStrike" spc="-1" dirty="0">
                <a:solidFill>
                  <a:schemeClr val="accent1"/>
                </a:solidFill>
                <a:uFill>
                  <a:solidFill>
                    <a:srgbClr val="009AD1"/>
                  </a:solidFill>
                </a:uFill>
                <a:latin typeface="Arial"/>
                <a:ea typeface="DejaVu Sans"/>
              </a:rPr>
              <a:t>M.A. </a:t>
            </a:r>
            <a:r>
              <a:rPr lang="de-DE" sz="1800" b="0" u="sng" strike="noStrike" spc="-1" dirty="0" err="1">
                <a:solidFill>
                  <a:schemeClr val="accent1"/>
                </a:solidFill>
                <a:uFill>
                  <a:solidFill>
                    <a:srgbClr val="009AD1"/>
                  </a:solidFill>
                </a:uFill>
                <a:latin typeface="Arial"/>
                <a:ea typeface="DejaVu Sans"/>
              </a:rPr>
              <a:t>level</a:t>
            </a:r>
            <a:r>
              <a:rPr lang="de-DE" sz="1800" b="0" u="sng" strike="noStrike" spc="-1" dirty="0">
                <a:solidFill>
                  <a:schemeClr val="accent1"/>
                </a:solidFill>
                <a:uFill>
                  <a:solidFill>
                    <a:srgbClr val="009AD1"/>
                  </a:solidFill>
                </a:uFill>
                <a:latin typeface="Arial"/>
                <a:ea typeface="DejaVu Sans"/>
              </a:rPr>
              <a:t> 3, 6 ECTS</a:t>
            </a:r>
            <a:endParaRPr lang="de-DE" sz="1800" b="0" strike="noStrike" spc="-1" dirty="0">
              <a:solidFill>
                <a:schemeClr val="accent1"/>
              </a:solidFill>
              <a:latin typeface="Calibri"/>
            </a:endParaRPr>
          </a:p>
          <a:p>
            <a:pPr>
              <a:lnSpc>
                <a:spcPct val="90000"/>
              </a:lnSpc>
            </a:pPr>
            <a:r>
              <a:rPr lang="de-DE" sz="1800" b="0" strike="noStrike" spc="-1" dirty="0">
                <a:solidFill>
                  <a:srgbClr val="000000"/>
                </a:solidFill>
                <a:latin typeface="Arial"/>
                <a:ea typeface="DejaVu Sans"/>
              </a:rPr>
              <a:t>9 ECTS </a:t>
            </a:r>
            <a:r>
              <a:rPr lang="de-DE" sz="1800" b="0" strike="noStrike" spc="-1" dirty="0" err="1">
                <a:solidFill>
                  <a:srgbClr val="000000"/>
                </a:solidFill>
                <a:latin typeface="Arial"/>
                <a:ea typeface="DejaVu Sans"/>
              </a:rPr>
              <a:t>only</a:t>
            </a:r>
            <a:r>
              <a:rPr lang="de-DE" sz="1800" b="0" strike="noStrike" spc="-1" dirty="0">
                <a:solidFill>
                  <a:srgbClr val="000000"/>
                </a:solidFill>
                <a:latin typeface="Arial"/>
                <a:ea typeface="DejaVu Sans"/>
              </a:rPr>
              <a:t> </a:t>
            </a:r>
            <a:r>
              <a:rPr lang="de-DE" sz="1800" b="0" strike="noStrike" spc="-1" dirty="0" err="1">
                <a:solidFill>
                  <a:srgbClr val="000000"/>
                </a:solidFill>
                <a:latin typeface="Arial"/>
                <a:ea typeface="DejaVu Sans"/>
              </a:rPr>
              <a:t>for</a:t>
            </a:r>
            <a:r>
              <a:rPr lang="de-DE" sz="1800" b="0" strike="noStrike" spc="-1" dirty="0">
                <a:solidFill>
                  <a:srgbClr val="000000"/>
                </a:solidFill>
                <a:latin typeface="Arial"/>
                <a:ea typeface="DejaVu Sans"/>
              </a:rPr>
              <a:t> a </a:t>
            </a:r>
            <a:r>
              <a:rPr lang="de-DE" sz="1800" b="0" strike="noStrike" spc="-1" dirty="0" err="1">
                <a:solidFill>
                  <a:srgbClr val="000000"/>
                </a:solidFill>
                <a:latin typeface="Arial"/>
                <a:ea typeface="DejaVu Sans"/>
              </a:rPr>
              <a:t>research</a:t>
            </a:r>
            <a:r>
              <a:rPr lang="de-DE" sz="1800" b="0" strike="noStrike" spc="-1" dirty="0">
                <a:solidFill>
                  <a:srgbClr val="000000"/>
                </a:solidFill>
                <a:latin typeface="Arial"/>
                <a:ea typeface="DejaVu Sans"/>
              </a:rPr>
              <a:t>-</a:t>
            </a:r>
            <a:endParaRPr lang="de-DE" sz="1800" b="0" strike="noStrike" spc="-1" dirty="0">
              <a:latin typeface="Calibri"/>
            </a:endParaRPr>
          </a:p>
          <a:p>
            <a:pPr>
              <a:lnSpc>
                <a:spcPct val="90000"/>
              </a:lnSpc>
            </a:pPr>
            <a:r>
              <a:rPr lang="de-DE" sz="1800" b="0" strike="noStrike" spc="-1" dirty="0" err="1">
                <a:solidFill>
                  <a:srgbClr val="000000"/>
                </a:solidFill>
                <a:latin typeface="Arial"/>
                <a:ea typeface="DejaVu Sans"/>
              </a:rPr>
              <a:t>oriented</a:t>
            </a:r>
            <a:r>
              <a:rPr lang="de-DE" sz="1800" b="0" strike="noStrike" spc="-1" dirty="0">
                <a:solidFill>
                  <a:srgbClr val="000000"/>
                </a:solidFill>
                <a:latin typeface="Arial"/>
                <a:ea typeface="DejaVu Sans"/>
              </a:rPr>
              <a:t> extensive </a:t>
            </a:r>
            <a:r>
              <a:rPr lang="de-DE" sz="1800" b="0" strike="noStrike" spc="-1" dirty="0" err="1">
                <a:solidFill>
                  <a:srgbClr val="000000"/>
                </a:solidFill>
                <a:latin typeface="Arial"/>
                <a:ea typeface="DejaVu Sans"/>
              </a:rPr>
              <a:t>paper</a:t>
            </a:r>
            <a:endParaRPr lang="de-DE" sz="1800" b="0" strike="noStrike" spc="-1" dirty="0">
              <a:latin typeface="Calibri"/>
            </a:endParaRPr>
          </a:p>
          <a:p>
            <a:pPr>
              <a:lnSpc>
                <a:spcPct val="90000"/>
              </a:lnSpc>
            </a:pPr>
            <a:r>
              <a:rPr lang="de-DE" sz="1800" b="0" strike="noStrike" spc="-1" dirty="0">
                <a:solidFill>
                  <a:srgbClr val="000000"/>
                </a:solidFill>
                <a:latin typeface="Arial"/>
                <a:ea typeface="DejaVu Sans"/>
              </a:rPr>
              <a:t>(25 </a:t>
            </a:r>
            <a:r>
              <a:rPr lang="de-DE" sz="1800" b="0" strike="noStrike" spc="-1" dirty="0" err="1">
                <a:solidFill>
                  <a:srgbClr val="000000"/>
                </a:solidFill>
                <a:latin typeface="Arial"/>
                <a:ea typeface="DejaVu Sans"/>
              </a:rPr>
              <a:t>pages</a:t>
            </a:r>
            <a:r>
              <a:rPr lang="de-DE" sz="1800" b="0" strike="noStrike" spc="-1" dirty="0">
                <a:solidFill>
                  <a:srgbClr val="000000"/>
                </a:solidFill>
                <a:latin typeface="Arial"/>
                <a:ea typeface="DejaVu Sans"/>
              </a:rPr>
              <a:t>)</a:t>
            </a:r>
            <a:endParaRPr lang="de-DE" sz="1800" b="0" strike="noStrike" spc="-1" dirty="0">
              <a:latin typeface="Calibri"/>
            </a:endParaRPr>
          </a:p>
          <a:p>
            <a:pPr>
              <a:lnSpc>
                <a:spcPct val="90000"/>
              </a:lnSpc>
            </a:pPr>
            <a:endParaRPr lang="de-DE" sz="1800" b="0" strike="noStrike" spc="-1" dirty="0">
              <a:latin typeface="Calibri"/>
            </a:endParaRPr>
          </a:p>
          <a:p>
            <a:pPr>
              <a:lnSpc>
                <a:spcPct val="90000"/>
              </a:lnSpc>
            </a:pPr>
            <a:r>
              <a:rPr lang="de-DE" sz="1800" b="0" strike="noStrike" spc="-1" dirty="0">
                <a:solidFill>
                  <a:srgbClr val="000000"/>
                </a:solidFill>
                <a:latin typeface="Arial"/>
                <a:ea typeface="DejaVu Sans"/>
              </a:rPr>
              <a:t>ECTS-</a:t>
            </a:r>
            <a:r>
              <a:rPr lang="de-DE" sz="1800" b="0" strike="noStrike" spc="-1" dirty="0" err="1">
                <a:solidFill>
                  <a:srgbClr val="000000"/>
                </a:solidFill>
                <a:latin typeface="Arial"/>
                <a:ea typeface="DejaVu Sans"/>
              </a:rPr>
              <a:t>value</a:t>
            </a:r>
            <a:r>
              <a:rPr lang="de-DE" sz="1800" b="0" strike="noStrike" spc="-1" dirty="0">
                <a:solidFill>
                  <a:srgbClr val="000000"/>
                </a:solidFill>
                <a:latin typeface="Arial"/>
                <a:ea typeface="DejaVu Sans"/>
              </a:rPr>
              <a:t> </a:t>
            </a:r>
            <a:r>
              <a:rPr lang="de-DE" sz="1800" b="0" strike="noStrike" spc="-1" dirty="0" err="1">
                <a:solidFill>
                  <a:srgbClr val="000000"/>
                </a:solidFill>
                <a:latin typeface="Arial"/>
                <a:ea typeface="DejaVu Sans"/>
              </a:rPr>
              <a:t>depending</a:t>
            </a:r>
            <a:r>
              <a:rPr lang="de-DE" sz="1800" b="0" strike="noStrike" spc="-1" dirty="0">
                <a:solidFill>
                  <a:srgbClr val="000000"/>
                </a:solidFill>
                <a:latin typeface="Arial"/>
                <a:ea typeface="DejaVu Sans"/>
              </a:rPr>
              <a:t> on</a:t>
            </a:r>
            <a:endParaRPr lang="de-DE" sz="1800" b="0" strike="noStrike" spc="-1" dirty="0">
              <a:latin typeface="Calibri"/>
            </a:endParaRPr>
          </a:p>
          <a:p>
            <a:pPr>
              <a:lnSpc>
                <a:spcPct val="90000"/>
              </a:lnSpc>
            </a:pPr>
            <a:r>
              <a:rPr lang="de-DE" sz="1800" b="0" strike="noStrike" spc="-1" dirty="0">
                <a:solidFill>
                  <a:srgbClr val="000000"/>
                </a:solidFill>
                <a:latin typeface="Arial"/>
                <a:ea typeface="DejaVu Sans"/>
              </a:rPr>
              <a:t>type </a:t>
            </a:r>
            <a:r>
              <a:rPr lang="de-DE" sz="1800" b="0" strike="noStrike" spc="-1" dirty="0" err="1">
                <a:solidFill>
                  <a:srgbClr val="000000"/>
                </a:solidFill>
                <a:latin typeface="Arial"/>
                <a:ea typeface="DejaVu Sans"/>
              </a:rPr>
              <a:t>of</a:t>
            </a:r>
            <a:r>
              <a:rPr lang="de-DE" sz="1800" b="0" strike="noStrike" spc="-1" dirty="0">
                <a:solidFill>
                  <a:srgbClr val="000000"/>
                </a:solidFill>
                <a:latin typeface="Arial"/>
                <a:ea typeface="DejaVu Sans"/>
              </a:rPr>
              <a:t> </a:t>
            </a:r>
            <a:r>
              <a:rPr lang="de-DE" sz="1800" b="0" strike="noStrike" spc="-1" dirty="0" err="1">
                <a:solidFill>
                  <a:srgbClr val="000000"/>
                </a:solidFill>
                <a:latin typeface="Arial"/>
                <a:ea typeface="DejaVu Sans"/>
              </a:rPr>
              <a:t>assessment</a:t>
            </a:r>
            <a:endParaRPr lang="de-DE" sz="1800" b="0" strike="noStrike" spc="-1" dirty="0">
              <a:latin typeface="Calibri"/>
            </a:endParaRPr>
          </a:p>
          <a:p>
            <a:pPr>
              <a:lnSpc>
                <a:spcPct val="90000"/>
              </a:lnSpc>
            </a:pPr>
            <a:r>
              <a:rPr lang="de-DE" sz="1800" b="0" strike="noStrike" spc="-1" dirty="0">
                <a:solidFill>
                  <a:srgbClr val="000000"/>
                </a:solidFill>
                <a:latin typeface="Arial"/>
                <a:ea typeface="DejaVu Sans"/>
              </a:rPr>
              <a:t>(</a:t>
            </a:r>
            <a:r>
              <a:rPr lang="de-DE" sz="1800" b="0" strike="noStrike" spc="-1" dirty="0" err="1">
                <a:solidFill>
                  <a:srgbClr val="000000"/>
                </a:solidFill>
                <a:latin typeface="Arial"/>
                <a:ea typeface="DejaVu Sans"/>
              </a:rPr>
              <a:t>see</a:t>
            </a:r>
            <a:r>
              <a:rPr lang="de-DE" sz="1800" b="0" strike="noStrike" spc="-1" dirty="0">
                <a:solidFill>
                  <a:srgbClr val="000000"/>
                </a:solidFill>
                <a:latin typeface="Arial"/>
                <a:ea typeface="DejaVu Sans"/>
              </a:rPr>
              <a:t> </a:t>
            </a:r>
            <a:r>
              <a:rPr lang="de-DE" sz="1800" b="0" strike="noStrike" spc="-1" dirty="0" err="1">
                <a:solidFill>
                  <a:srgbClr val="000000"/>
                </a:solidFill>
                <a:latin typeface="Arial"/>
                <a:ea typeface="DejaVu Sans"/>
              </a:rPr>
              <a:t>explanation</a:t>
            </a:r>
            <a:r>
              <a:rPr lang="de-DE" sz="1800" b="0" strike="noStrike" spc="-1" dirty="0">
                <a:solidFill>
                  <a:srgbClr val="000000"/>
                </a:solidFill>
                <a:latin typeface="Arial"/>
                <a:ea typeface="DejaVu Sans"/>
              </a:rPr>
              <a:t> </a:t>
            </a:r>
            <a:r>
              <a:rPr lang="de-DE" sz="1800" b="0" strike="noStrike" spc="-1" dirty="0" err="1">
                <a:solidFill>
                  <a:srgbClr val="000000"/>
                </a:solidFill>
                <a:latin typeface="Arial"/>
                <a:ea typeface="DejaVu Sans"/>
              </a:rPr>
              <a:t>later</a:t>
            </a:r>
            <a:r>
              <a:rPr lang="de-DE" sz="1800" b="0" strike="noStrike" spc="-1" dirty="0">
                <a:solidFill>
                  <a:srgbClr val="000000"/>
                </a:solidFill>
                <a:latin typeface="Arial"/>
                <a:ea typeface="DejaVu Sans"/>
              </a:rPr>
              <a:t> on)</a:t>
            </a:r>
            <a:endParaRPr lang="de-DE" sz="1800" b="0" strike="noStrike" spc="-1" dirty="0">
              <a:latin typeface="Calibri"/>
            </a:endParaRPr>
          </a:p>
          <a:p>
            <a:pPr>
              <a:lnSpc>
                <a:spcPct val="100000"/>
              </a:lnSpc>
            </a:pPr>
            <a:endParaRPr lang="de-DE" sz="1800" b="0" strike="noStrike" spc="-1" dirty="0">
              <a:latin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a:solidFill>
                  <a:srgbClr val="000000"/>
                </a:solidFill>
                <a:uFill>
                  <a:solidFill>
                    <a:srgbClr val="009AD1"/>
                  </a:solidFill>
                </a:uFill>
                <a:latin typeface="Arial"/>
              </a:rPr>
              <a:t>The Department of Linguistics</a:t>
            </a:r>
            <a:endParaRPr lang="de-DE" sz="2000" b="0" strike="noStrike" spc="-1">
              <a:solidFill>
                <a:srgbClr val="000000"/>
              </a:solidFill>
              <a:latin typeface="Arial"/>
            </a:endParaRPr>
          </a:p>
        </p:txBody>
      </p:sp>
      <p:sp>
        <p:nvSpPr>
          <p:cNvPr id="364" name="TextShape 2"/>
          <p:cNvSpPr txBox="1"/>
          <p:nvPr/>
        </p:nvSpPr>
        <p:spPr>
          <a:xfrm>
            <a:off x="251640" y="1502689"/>
            <a:ext cx="7920360" cy="4851811"/>
          </a:xfrm>
          <a:prstGeom prst="rect">
            <a:avLst/>
          </a:prstGeom>
          <a:noFill/>
          <a:ln>
            <a:noFill/>
          </a:ln>
        </p:spPr>
        <p:txBody>
          <a:bodyPr lIns="0" tIns="0" rIns="0" bIns="0">
            <a:noAutofit/>
          </a:bodyPr>
          <a:lstStyle/>
          <a:p>
            <a:pPr>
              <a:lnSpc>
                <a:spcPct val="110000"/>
              </a:lnSpc>
              <a:tabLst>
                <a:tab pos="0" algn="l"/>
              </a:tabLst>
            </a:pPr>
            <a:r>
              <a:rPr lang="en-GB" sz="1600" b="1" strike="noStrike" spc="-1" dirty="0">
                <a:solidFill>
                  <a:srgbClr val="009AD1"/>
                </a:solidFill>
                <a:latin typeface="Arial"/>
              </a:rPr>
              <a:t>Hosts researchers in the areas of:</a:t>
            </a:r>
            <a:br>
              <a:rPr dirty="0"/>
            </a:br>
            <a:r>
              <a:rPr lang="en-GB" sz="1600" b="0" strike="noStrike" spc="-1" dirty="0">
                <a:solidFill>
                  <a:srgbClr val="000000"/>
                </a:solidFill>
                <a:latin typeface="Arial"/>
              </a:rPr>
              <a:t>(see brackets for language of instruction) </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a:p>
            <a:pPr marL="285840" lvl="1" indent="-285480">
              <a:lnSpc>
                <a:spcPct val="110000"/>
              </a:lnSpc>
              <a:buClr>
                <a:srgbClr val="009AD1"/>
              </a:buClr>
              <a:buFont typeface="Symbol"/>
              <a:buChar char="-"/>
              <a:tabLst>
                <a:tab pos="0" algn="l"/>
              </a:tabLst>
            </a:pPr>
            <a:r>
              <a:rPr lang="en-GB" sz="1600" b="1" strike="noStrike" spc="-1" dirty="0">
                <a:solidFill>
                  <a:srgbClr val="000000"/>
                </a:solidFill>
                <a:latin typeface="Arial"/>
              </a:rPr>
              <a:t>English Language and Linguistics </a:t>
            </a:r>
            <a:r>
              <a:rPr lang="en-GB" sz="1600" b="0" strike="noStrike" spc="-1" dirty="0">
                <a:solidFill>
                  <a:srgbClr val="000000"/>
                </a:solidFill>
                <a:latin typeface="Arial"/>
              </a:rPr>
              <a:t>(English, German)</a:t>
            </a:r>
            <a:endParaRPr lang="de-DE" sz="1600" b="0" strike="noStrike" spc="-1" dirty="0">
              <a:solidFill>
                <a:srgbClr val="000000"/>
              </a:solidFill>
              <a:latin typeface="Arial"/>
            </a:endParaRPr>
          </a:p>
          <a:p>
            <a:pPr marL="285840" lvl="1" indent="-285480">
              <a:lnSpc>
                <a:spcPct val="110000"/>
              </a:lnSpc>
              <a:buClr>
                <a:srgbClr val="009AD1"/>
              </a:buClr>
              <a:buFont typeface="Symbol"/>
              <a:buChar char="-"/>
              <a:tabLst>
                <a:tab pos="0" algn="l"/>
              </a:tabLst>
            </a:pPr>
            <a:r>
              <a:rPr lang="en-GB" sz="1600" b="1" strike="noStrike" spc="-1" dirty="0">
                <a:solidFill>
                  <a:srgbClr val="000000"/>
                </a:solidFill>
                <a:latin typeface="Arial"/>
              </a:rPr>
              <a:t>German and Germanic Linguistics </a:t>
            </a:r>
            <a:r>
              <a:rPr lang="en-GB" sz="1600" b="0" strike="noStrike" spc="-1" dirty="0">
                <a:solidFill>
                  <a:srgbClr val="000000"/>
                </a:solidFill>
                <a:latin typeface="Arial"/>
              </a:rPr>
              <a:t>(German, English)</a:t>
            </a:r>
            <a:endParaRPr lang="de-DE" sz="1600" b="0" strike="noStrike" spc="-1" dirty="0">
              <a:solidFill>
                <a:srgbClr val="000000"/>
              </a:solidFill>
              <a:latin typeface="Arial"/>
            </a:endParaRPr>
          </a:p>
          <a:p>
            <a:pPr marL="285840" lvl="1" indent="-285480">
              <a:lnSpc>
                <a:spcPct val="110000"/>
              </a:lnSpc>
              <a:buClr>
                <a:srgbClr val="009AD1"/>
              </a:buClr>
              <a:buFont typeface="Symbol"/>
              <a:buChar char="-"/>
              <a:tabLst>
                <a:tab pos="0" algn="l"/>
              </a:tabLst>
            </a:pPr>
            <a:r>
              <a:rPr lang="en-GB" sz="1600" b="0" strike="noStrike" spc="-1" dirty="0">
                <a:solidFill>
                  <a:srgbClr val="000000"/>
                </a:solidFill>
                <a:latin typeface="Arial"/>
              </a:rPr>
              <a:t>Romance Languages and Linguistics (German, French, Italian, Spanish, Basque*, Catalan*)</a:t>
            </a:r>
            <a:br>
              <a:rPr dirty="0"/>
            </a:br>
            <a:r>
              <a:rPr lang="en-GB" sz="1600" b="0" strike="noStrike" spc="-1" dirty="0">
                <a:solidFill>
                  <a:srgbClr val="000000"/>
                </a:solidFill>
                <a:latin typeface="Arial"/>
              </a:rPr>
              <a:t>* are language and culture courses</a:t>
            </a:r>
            <a:endParaRPr lang="de-DE" sz="1600" b="0" strike="noStrike" spc="-1" dirty="0">
              <a:solidFill>
                <a:srgbClr val="000000"/>
              </a:solidFill>
              <a:latin typeface="Arial"/>
            </a:endParaRPr>
          </a:p>
          <a:p>
            <a:pPr marL="285840" lvl="1" indent="-285480">
              <a:lnSpc>
                <a:spcPct val="110000"/>
              </a:lnSpc>
              <a:buClr>
                <a:srgbClr val="009AD1"/>
              </a:buClr>
              <a:buFont typeface="Symbol"/>
              <a:buChar char="-"/>
              <a:tabLst>
                <a:tab pos="0" algn="l"/>
              </a:tabLst>
            </a:pPr>
            <a:r>
              <a:rPr lang="en-GB" sz="1600" b="1" strike="noStrike" spc="-1" dirty="0">
                <a:solidFill>
                  <a:srgbClr val="000000"/>
                </a:solidFill>
                <a:latin typeface="Arial"/>
              </a:rPr>
              <a:t>Multilingualism</a:t>
            </a:r>
          </a:p>
          <a:p>
            <a:pPr marL="285840" lvl="1" indent="-285480">
              <a:lnSpc>
                <a:spcPct val="110000"/>
              </a:lnSpc>
              <a:buClr>
                <a:srgbClr val="009AD1"/>
              </a:buClr>
              <a:buFont typeface="Symbol"/>
              <a:buChar char="-"/>
              <a:tabLst>
                <a:tab pos="0" algn="l"/>
              </a:tabLst>
            </a:pPr>
            <a:r>
              <a:rPr lang="en-GB" sz="1600" b="1" spc="-1" dirty="0">
                <a:solidFill>
                  <a:srgbClr val="000000"/>
                </a:solidFill>
                <a:latin typeface="Arial"/>
              </a:rPr>
              <a:t>Speech and Language Processing</a:t>
            </a:r>
            <a:endParaRPr lang="de-DE" sz="1600" b="1" strike="noStrike" spc="-1" dirty="0">
              <a:solidFill>
                <a:srgbClr val="009AD1"/>
              </a:solidFill>
              <a:latin typeface="Arial"/>
            </a:endParaRPr>
          </a:p>
          <a:p>
            <a:pPr>
              <a:lnSpc>
                <a:spcPct val="110000"/>
              </a:lnSpc>
              <a:tabLst>
                <a:tab pos="0" algn="l"/>
              </a:tabLst>
            </a:pPr>
            <a:endParaRPr lang="de-DE" sz="1600" b="1" strike="noStrike" spc="-1" dirty="0">
              <a:solidFill>
                <a:srgbClr val="009AD1"/>
              </a:solidFill>
              <a:latin typeface="Arial"/>
            </a:endParaRPr>
          </a:p>
          <a:p>
            <a:pPr>
              <a:lnSpc>
                <a:spcPct val="110000"/>
              </a:lnSpc>
              <a:tabLst>
                <a:tab pos="0" algn="l"/>
              </a:tabLst>
            </a:pPr>
            <a:r>
              <a:rPr lang="en-GB" sz="1600" b="1" strike="noStrike" spc="-1" dirty="0">
                <a:solidFill>
                  <a:srgbClr val="009AD1"/>
                </a:solidFill>
                <a:latin typeface="Arial"/>
              </a:rPr>
              <a:t>Major research areas are:</a:t>
            </a:r>
            <a:endParaRPr lang="de-DE" sz="1600" b="1" strike="noStrike" spc="-1" dirty="0">
              <a:solidFill>
                <a:srgbClr val="009AD1"/>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Core areas of Linguistics </a:t>
            </a:r>
            <a:br>
              <a:rPr dirty="0"/>
            </a:br>
            <a:r>
              <a:rPr lang="en-GB" sz="1600" b="0" strike="noStrike" spc="-1" dirty="0">
                <a:solidFill>
                  <a:srgbClr val="000000"/>
                </a:solidFill>
                <a:latin typeface="Arial"/>
              </a:rPr>
              <a:t>(Phonetics, Phonology, Morphology, Syntax, Semantics, Pragmatics)</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Experimental Linguistics </a:t>
            </a:r>
            <a:br>
              <a:rPr dirty="0"/>
            </a:br>
            <a:r>
              <a:rPr lang="en-GB" sz="1600" b="0" strike="noStrike" spc="-1" dirty="0">
                <a:solidFill>
                  <a:srgbClr val="000000"/>
                </a:solidFill>
                <a:latin typeface="Arial"/>
              </a:rPr>
              <a:t>(Computational Linguistics, Neurolinguistics, Psycholinguistics and </a:t>
            </a:r>
            <a:br>
              <a:rPr dirty="0"/>
            </a:br>
            <a:r>
              <a:rPr lang="en-GB" sz="1600" b="0" strike="noStrike" spc="-1" dirty="0">
                <a:solidFill>
                  <a:srgbClr val="000000"/>
                </a:solidFill>
                <a:latin typeface="Arial"/>
              </a:rPr>
              <a:t>Language Acquisition).</a:t>
            </a:r>
            <a:endParaRPr lang="de-DE" sz="1600" b="0" strike="noStrike" spc="-1" dirty="0">
              <a:solidFill>
                <a:srgbClr val="000000"/>
              </a:solidFill>
              <a:latin typeface="Arial"/>
            </a:endParaRPr>
          </a:p>
        </p:txBody>
      </p:sp>
      <p:sp>
        <p:nvSpPr>
          <p:cNvPr id="365"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07C11156-2AEA-4313-A1AD-09F8986E7502}" type="slidenum">
              <a:rPr lang="de-DE" sz="700" b="1" strike="noStrike" spc="-1">
                <a:solidFill>
                  <a:srgbClr val="000000"/>
                </a:solidFill>
                <a:latin typeface="Arial"/>
              </a:rPr>
              <a:t>33</a:t>
            </a:fld>
            <a:endParaRPr lang="en-US" sz="700" b="0" strike="noStrike" spc="-1">
              <a:latin typeface="Calibri"/>
            </a:endParaRPr>
          </a:p>
        </p:txBody>
      </p:sp>
      <p:pic>
        <p:nvPicPr>
          <p:cNvPr id="366" name="Picture 5" descr="Illu_Linguistics.eps"/>
          <p:cNvPicPr/>
          <p:nvPr/>
        </p:nvPicPr>
        <p:blipFill>
          <a:blip r:embed="rId2"/>
          <a:stretch/>
        </p:blipFill>
        <p:spPr>
          <a:xfrm>
            <a:off x="5076000" y="188640"/>
            <a:ext cx="3864960" cy="220536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a:solidFill>
                  <a:srgbClr val="000000"/>
                </a:solidFill>
                <a:uFill>
                  <a:solidFill>
                    <a:srgbClr val="009AD1"/>
                  </a:solidFill>
                </a:uFill>
                <a:latin typeface="Arial"/>
              </a:rPr>
              <a:t>The Department of Linguistics</a:t>
            </a:r>
            <a:br/>
            <a:endParaRPr lang="de-DE" sz="2000" b="0" strike="noStrike" spc="-1">
              <a:solidFill>
                <a:srgbClr val="000000"/>
              </a:solidFill>
              <a:latin typeface="Arial"/>
            </a:endParaRPr>
          </a:p>
        </p:txBody>
      </p:sp>
      <p:sp>
        <p:nvSpPr>
          <p:cNvPr id="396" name="TextShape 2"/>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B42834AE-03EB-4DC4-B99A-DE0FA6451978}" type="slidenum">
              <a:rPr lang="de-DE" sz="700" b="1" strike="noStrike" spc="-1">
                <a:solidFill>
                  <a:srgbClr val="000000"/>
                </a:solidFill>
                <a:latin typeface="Arial"/>
              </a:rPr>
              <a:t>34</a:t>
            </a:fld>
            <a:endParaRPr lang="en-US" sz="700" b="0" strike="noStrike" spc="-1">
              <a:latin typeface="Calibri"/>
            </a:endParaRPr>
          </a:p>
        </p:txBody>
      </p:sp>
      <p:sp>
        <p:nvSpPr>
          <p:cNvPr id="397" name="CustomShape 3"/>
          <p:cNvSpPr/>
          <p:nvPr/>
        </p:nvSpPr>
        <p:spPr>
          <a:xfrm>
            <a:off x="324000" y="1413000"/>
            <a:ext cx="3167640" cy="4896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a:lnSpc>
                <a:spcPct val="110000"/>
              </a:lnSpc>
              <a:tabLst>
                <a:tab pos="0" algn="l"/>
              </a:tabLst>
            </a:pPr>
            <a:r>
              <a:rPr lang="en-GB" sz="1600" b="1" strike="noStrike" spc="-1">
                <a:solidFill>
                  <a:srgbClr val="009AD1"/>
                </a:solidFill>
                <a:latin typeface="Arial"/>
              </a:rPr>
              <a:t>BA Linguistics</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3 year programme</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Core Curriculum in Theoretical Linguistics, specialisation on one language (language family)</a:t>
            </a:r>
            <a:endParaRPr lang="en-US" sz="1600" b="0" strike="noStrike" spc="-1">
              <a:latin typeface="Calibri"/>
            </a:endParaRPr>
          </a:p>
          <a:p>
            <a:pPr marL="266760" lvl="2" indent="-266400">
              <a:lnSpc>
                <a:spcPct val="110000"/>
              </a:lnSpc>
              <a:buClr>
                <a:srgbClr val="009AD1"/>
              </a:buClr>
              <a:buFont typeface="Arial"/>
              <a:buChar char="−"/>
              <a:tabLst>
                <a:tab pos="0" algn="l"/>
              </a:tabLst>
            </a:pPr>
            <a:r>
              <a:rPr lang="en-GB" sz="1600" b="0" strike="noStrike" spc="-1">
                <a:solidFill>
                  <a:srgbClr val="000000"/>
                </a:solidFill>
                <a:latin typeface="Arial"/>
              </a:rPr>
              <a:t>Individual specialisation in other relevant disciplines</a:t>
            </a:r>
            <a:br/>
            <a:r>
              <a:rPr lang="en-GB" sz="1600" b="0" strike="noStrike" spc="-1">
                <a:solidFill>
                  <a:srgbClr val="000000"/>
                </a:solidFill>
                <a:latin typeface="Arial"/>
              </a:rPr>
              <a:t>(e.g. Computer Science) </a:t>
            </a:r>
            <a:endParaRPr lang="en-US" sz="1600" b="0" strike="noStrike" spc="-1">
              <a:latin typeface="Calibri"/>
            </a:endParaRPr>
          </a:p>
        </p:txBody>
      </p:sp>
      <p:pic>
        <p:nvPicPr>
          <p:cNvPr id="398" name="Picture 2" descr="BALINg.tiff"/>
          <p:cNvPicPr/>
          <p:nvPr/>
        </p:nvPicPr>
        <p:blipFill>
          <a:blip r:embed="rId2"/>
          <a:stretch/>
        </p:blipFill>
        <p:spPr>
          <a:xfrm>
            <a:off x="3924000" y="1124640"/>
            <a:ext cx="5190480" cy="4102200"/>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p:nvPr/>
        </p:nvSpPr>
        <p:spPr>
          <a:xfrm>
            <a:off x="2484360" y="6453360"/>
            <a:ext cx="3093840" cy="21420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nSpc>
                <a:spcPct val="100000"/>
              </a:lnSpc>
            </a:pPr>
            <a:r>
              <a:rPr lang="de-DE" sz="700" b="1" strike="noStrike" spc="-1">
                <a:solidFill>
                  <a:srgbClr val="000000"/>
                </a:solidFill>
                <a:latin typeface="Arial"/>
                <a:ea typeface="DejaVu Sans"/>
              </a:rPr>
              <a:t>Welcome to the Faculty of Humanities</a:t>
            </a:r>
            <a:endParaRPr lang="de-DE" sz="700" b="0" strike="noStrike" spc="-1">
              <a:latin typeface="Calibri"/>
            </a:endParaRPr>
          </a:p>
        </p:txBody>
      </p:sp>
      <p:sp>
        <p:nvSpPr>
          <p:cNvPr id="467" name="CustomShape 2"/>
          <p:cNvSpPr/>
          <p:nvPr/>
        </p:nvSpPr>
        <p:spPr>
          <a:xfrm>
            <a:off x="324000" y="6453360"/>
            <a:ext cx="933120" cy="21420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nSpc>
                <a:spcPct val="100000"/>
              </a:lnSpc>
            </a:pPr>
            <a:fld id="{36C5446A-1223-4EED-BF9F-BEBE7EAC8A63}" type="slidenum">
              <a:rPr lang="de-DE" sz="700" b="1" strike="noStrike" spc="-1">
                <a:solidFill>
                  <a:srgbClr val="000000"/>
                </a:solidFill>
                <a:latin typeface="Arial"/>
                <a:ea typeface="DejaVu Sans"/>
              </a:rPr>
              <a:t>35</a:t>
            </a:fld>
            <a:endParaRPr lang="de-DE" sz="700" b="0" strike="noStrike" spc="-1">
              <a:latin typeface="Calibri"/>
            </a:endParaRPr>
          </a:p>
        </p:txBody>
      </p:sp>
      <p:sp>
        <p:nvSpPr>
          <p:cNvPr id="468" name="CustomShape 3"/>
          <p:cNvSpPr/>
          <p:nvPr/>
        </p:nvSpPr>
        <p:spPr>
          <a:xfrm>
            <a:off x="323640" y="1845000"/>
            <a:ext cx="8135280" cy="47505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endParaRPr lang="de-DE" sz="1800" b="0" strike="noStrike" spc="-1">
              <a:latin typeface="Calibri"/>
            </a:endParaRPr>
          </a:p>
          <a:p>
            <a:pPr>
              <a:lnSpc>
                <a:spcPct val="90000"/>
              </a:lnSpc>
            </a:pPr>
            <a:endParaRPr lang="de-DE" sz="1800" b="0" strike="noStrike" spc="-1">
              <a:latin typeface="Calibri"/>
            </a:endParaRPr>
          </a:p>
          <a:p>
            <a:pPr>
              <a:lnSpc>
                <a:spcPct val="110000"/>
              </a:lnSpc>
            </a:pPr>
            <a:endParaRPr lang="de-DE" sz="1800" b="0" strike="noStrike" spc="-1">
              <a:latin typeface="Calibri"/>
            </a:endParaRPr>
          </a:p>
          <a:p>
            <a:pPr>
              <a:lnSpc>
                <a:spcPct val="110000"/>
              </a:lnSpc>
            </a:pPr>
            <a:endParaRPr lang="de-DE" sz="1800" b="0" strike="noStrike" spc="-1">
              <a:latin typeface="Calibri"/>
            </a:endParaRPr>
          </a:p>
          <a:p>
            <a:pPr>
              <a:lnSpc>
                <a:spcPct val="110000"/>
              </a:lnSpc>
            </a:pPr>
            <a:endParaRPr lang="de-DE" sz="1800" b="0" strike="noStrike" spc="-1">
              <a:latin typeface="Calibri"/>
            </a:endParaRPr>
          </a:p>
          <a:p>
            <a:pPr>
              <a:lnSpc>
                <a:spcPct val="90000"/>
              </a:lnSpc>
            </a:pPr>
            <a:r>
              <a:rPr lang="de-DE" sz="1800" b="0" u="sng" strike="noStrike" spc="-1">
                <a:solidFill>
                  <a:srgbClr val="000000"/>
                </a:solidFill>
                <a:uFill>
                  <a:solidFill>
                    <a:srgbClr val="009AD1"/>
                  </a:solidFill>
                </a:uFill>
                <a:latin typeface="Arial"/>
                <a:ea typeface="MS PGothic"/>
              </a:rPr>
              <a:t>B.A. level 6 ECTS</a:t>
            </a:r>
            <a:endParaRPr lang="de-DE" sz="1800" b="0" strike="noStrike" spc="-1">
              <a:latin typeface="Calibri"/>
            </a:endParaRPr>
          </a:p>
          <a:p>
            <a:pPr>
              <a:lnSpc>
                <a:spcPct val="90000"/>
              </a:lnSpc>
            </a:pPr>
            <a:endParaRPr lang="de-DE" sz="1800" b="0" strike="noStrike" spc="-1">
              <a:latin typeface="Calibri"/>
            </a:endParaRPr>
          </a:p>
          <a:p>
            <a:pPr>
              <a:lnSpc>
                <a:spcPct val="90000"/>
              </a:lnSpc>
            </a:pPr>
            <a:endParaRPr lang="de-DE" sz="1800" b="0" strike="noStrike" spc="-1">
              <a:latin typeface="Calibri"/>
            </a:endParaRPr>
          </a:p>
          <a:p>
            <a:pPr>
              <a:lnSpc>
                <a:spcPct val="90000"/>
              </a:lnSpc>
            </a:pPr>
            <a:r>
              <a:rPr lang="de-DE" sz="1800" b="0" u="sng" strike="noStrike" spc="-1">
                <a:solidFill>
                  <a:srgbClr val="000000"/>
                </a:solidFill>
                <a:uFill>
                  <a:solidFill>
                    <a:srgbClr val="009AD1"/>
                  </a:solidFill>
                </a:uFill>
                <a:latin typeface="Arial"/>
                <a:ea typeface="MS PGothic"/>
              </a:rPr>
              <a:t> </a:t>
            </a:r>
            <a:endParaRPr lang="de-DE" sz="1800" b="0" strike="noStrike" spc="-1">
              <a:latin typeface="Calibri"/>
            </a:endParaRPr>
          </a:p>
          <a:p>
            <a:pPr>
              <a:lnSpc>
                <a:spcPct val="90000"/>
              </a:lnSpc>
            </a:pPr>
            <a:endParaRPr lang="de-DE" sz="1800" b="0" strike="noStrike" spc="-1">
              <a:latin typeface="Calibri"/>
            </a:endParaRPr>
          </a:p>
          <a:p>
            <a:pPr>
              <a:lnSpc>
                <a:spcPct val="90000"/>
              </a:lnSpc>
            </a:pPr>
            <a:r>
              <a:rPr lang="de-DE" sz="1800" b="0" u="sng" strike="noStrike" spc="-1">
                <a:solidFill>
                  <a:srgbClr val="000000"/>
                </a:solidFill>
                <a:uFill>
                  <a:solidFill>
                    <a:srgbClr val="009AD1"/>
                  </a:solidFill>
                </a:uFill>
                <a:latin typeface="Arial"/>
                <a:ea typeface="MS PGothic"/>
              </a:rPr>
              <a:t>M.A. level 9 ECTS</a:t>
            </a:r>
            <a:endParaRPr lang="de-DE" sz="1800" b="0" strike="noStrike" spc="-1">
              <a:latin typeface="Calibri"/>
            </a:endParaRPr>
          </a:p>
          <a:p>
            <a:pPr>
              <a:lnSpc>
                <a:spcPct val="110000"/>
              </a:lnSpc>
            </a:pPr>
            <a:endParaRPr lang="de-DE" sz="1800" b="0" strike="noStrike" spc="-1">
              <a:latin typeface="Calibri"/>
            </a:endParaRPr>
          </a:p>
        </p:txBody>
      </p:sp>
      <p:sp>
        <p:nvSpPr>
          <p:cNvPr id="469" name="CustomShape 4"/>
          <p:cNvSpPr/>
          <p:nvPr/>
        </p:nvSpPr>
        <p:spPr>
          <a:xfrm>
            <a:off x="349560" y="404640"/>
            <a:ext cx="8397000" cy="7902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50000"/>
              </a:lnSpc>
            </a:pPr>
            <a:r>
              <a:rPr lang="de-DE" sz="2000" b="1" u="sng" spc="-1" dirty="0">
                <a:solidFill>
                  <a:srgbClr val="000000"/>
                </a:solidFill>
                <a:uFill>
                  <a:solidFill>
                    <a:srgbClr val="009AD1"/>
                  </a:solidFill>
                </a:uFill>
              </a:rPr>
              <a:t>Course </a:t>
            </a:r>
            <a:r>
              <a:rPr lang="de-DE" sz="2000" b="1" u="sng" spc="-1" dirty="0" err="1">
                <a:solidFill>
                  <a:srgbClr val="000000"/>
                </a:solidFill>
                <a:uFill>
                  <a:solidFill>
                    <a:srgbClr val="009AD1"/>
                  </a:solidFill>
                </a:uFill>
              </a:rPr>
              <a:t>types</a:t>
            </a:r>
            <a:r>
              <a:rPr lang="de-DE" sz="2000" b="1" u="sng" spc="-1" dirty="0">
                <a:solidFill>
                  <a:srgbClr val="000000"/>
                </a:solidFill>
                <a:uFill>
                  <a:solidFill>
                    <a:srgbClr val="009AD1"/>
                  </a:solidFill>
                </a:uFill>
              </a:rPr>
              <a:t> </a:t>
            </a:r>
            <a:r>
              <a:rPr lang="de-DE" sz="2000" b="1" u="sng" spc="-1" dirty="0" err="1">
                <a:solidFill>
                  <a:srgbClr val="000000"/>
                </a:solidFill>
                <a:uFill>
                  <a:solidFill>
                    <a:srgbClr val="009AD1"/>
                  </a:solidFill>
                </a:uFill>
              </a:rPr>
              <a:t>and</a:t>
            </a:r>
            <a:r>
              <a:rPr lang="de-DE" sz="2000" b="1" u="sng" spc="-1" dirty="0">
                <a:solidFill>
                  <a:srgbClr val="000000"/>
                </a:solidFill>
                <a:uFill>
                  <a:solidFill>
                    <a:srgbClr val="009AD1"/>
                  </a:solidFill>
                </a:uFill>
              </a:rPr>
              <a:t> </a:t>
            </a:r>
            <a:r>
              <a:rPr lang="de-DE" sz="2000" b="1" u="sng" spc="-1" dirty="0" err="1">
                <a:solidFill>
                  <a:srgbClr val="000000"/>
                </a:solidFill>
                <a:uFill>
                  <a:solidFill>
                    <a:srgbClr val="009AD1"/>
                  </a:solidFill>
                </a:uFill>
              </a:rPr>
              <a:t>credit</a:t>
            </a:r>
            <a:r>
              <a:rPr lang="de-DE" sz="2000" b="1" u="sng" spc="-1" dirty="0">
                <a:solidFill>
                  <a:srgbClr val="000000"/>
                </a:solidFill>
                <a:uFill>
                  <a:solidFill>
                    <a:srgbClr val="009AD1"/>
                  </a:solidFill>
                </a:uFill>
              </a:rPr>
              <a:t> </a:t>
            </a:r>
            <a:r>
              <a:rPr lang="de-DE" sz="2000" b="1" u="sng" spc="-1" dirty="0" err="1">
                <a:solidFill>
                  <a:srgbClr val="000000"/>
                </a:solidFill>
                <a:uFill>
                  <a:solidFill>
                    <a:srgbClr val="009AD1"/>
                  </a:solidFill>
                </a:uFill>
              </a:rPr>
              <a:t>values</a:t>
            </a:r>
            <a:r>
              <a:rPr lang="de-DE" sz="2000" b="1" u="sng" spc="-1" dirty="0">
                <a:solidFill>
                  <a:srgbClr val="000000"/>
                </a:solidFill>
                <a:uFill>
                  <a:solidFill>
                    <a:srgbClr val="009AD1"/>
                  </a:solidFill>
                </a:uFill>
              </a:rPr>
              <a:t> in </a:t>
            </a:r>
            <a:r>
              <a:rPr lang="de-DE" sz="2000" b="1" u="sng" spc="-1" dirty="0" err="1">
                <a:solidFill>
                  <a:srgbClr val="000000"/>
                </a:solidFill>
                <a:uFill>
                  <a:solidFill>
                    <a:srgbClr val="009AD1"/>
                  </a:solidFill>
                </a:uFill>
              </a:rPr>
              <a:t>the</a:t>
            </a:r>
            <a:r>
              <a:rPr lang="de-DE" sz="2000" b="1" u="sng" spc="-1" dirty="0">
                <a:solidFill>
                  <a:srgbClr val="000000"/>
                </a:solidFill>
                <a:uFill>
                  <a:solidFill>
                    <a:srgbClr val="009AD1"/>
                  </a:solidFill>
                </a:uFill>
              </a:rPr>
              <a:t> </a:t>
            </a:r>
            <a:br>
              <a:rPr lang="de-DE" sz="2000" b="1" u="sng" spc="-1" dirty="0">
                <a:solidFill>
                  <a:srgbClr val="000000"/>
                </a:solidFill>
                <a:uFill>
                  <a:solidFill>
                    <a:srgbClr val="009AD1"/>
                  </a:solidFill>
                </a:uFill>
              </a:rPr>
            </a:br>
            <a:r>
              <a:rPr lang="de-DE" sz="2000" b="1" u="sng" strike="noStrike" spc="-1" dirty="0">
                <a:solidFill>
                  <a:srgbClr val="000000"/>
                </a:solidFill>
                <a:uFill>
                  <a:solidFill>
                    <a:srgbClr val="009AD1"/>
                  </a:solidFill>
                </a:uFill>
                <a:latin typeface="Arial"/>
                <a:ea typeface="DejaVu Sans"/>
              </a:rPr>
              <a:t>Department </a:t>
            </a:r>
            <a:r>
              <a:rPr lang="de-DE" sz="2000" b="1" u="sng" strike="noStrike" spc="-1" dirty="0" err="1">
                <a:solidFill>
                  <a:srgbClr val="000000"/>
                </a:solidFill>
                <a:uFill>
                  <a:solidFill>
                    <a:srgbClr val="009AD1"/>
                  </a:solidFill>
                </a:uFill>
                <a:latin typeface="Arial"/>
                <a:ea typeface="DejaVu Sans"/>
              </a:rPr>
              <a:t>of</a:t>
            </a:r>
            <a:r>
              <a:rPr lang="de-DE" sz="2000" b="1" u="sng" strike="noStrike" spc="-1" dirty="0">
                <a:solidFill>
                  <a:srgbClr val="000000"/>
                </a:solidFill>
                <a:uFill>
                  <a:solidFill>
                    <a:srgbClr val="009AD1"/>
                  </a:solidFill>
                </a:uFill>
                <a:latin typeface="Arial"/>
                <a:ea typeface="DejaVu Sans"/>
              </a:rPr>
              <a:t> </a:t>
            </a:r>
            <a:r>
              <a:rPr lang="de-DE" sz="2000" b="1" u="sng" strike="noStrike" spc="-1" dirty="0" err="1">
                <a:solidFill>
                  <a:srgbClr val="000000"/>
                </a:solidFill>
                <a:uFill>
                  <a:solidFill>
                    <a:srgbClr val="009AD1"/>
                  </a:solidFill>
                </a:uFill>
                <a:latin typeface="Arial"/>
                <a:ea typeface="DejaVu Sans"/>
              </a:rPr>
              <a:t>Linguistics</a:t>
            </a:r>
            <a:endParaRPr lang="de-DE" sz="2000" b="0" strike="noStrike" spc="-1" dirty="0">
              <a:latin typeface="Calibri"/>
            </a:endParaRPr>
          </a:p>
          <a:p>
            <a:pPr>
              <a:lnSpc>
                <a:spcPct val="150000"/>
              </a:lnSpc>
            </a:pPr>
            <a:endParaRPr lang="de-DE" sz="2000" b="0" strike="noStrike" spc="-1" dirty="0">
              <a:latin typeface="Calibri"/>
            </a:endParaRPr>
          </a:p>
          <a:p>
            <a:pPr>
              <a:lnSpc>
                <a:spcPct val="150000"/>
              </a:lnSpc>
            </a:pPr>
            <a:endParaRPr lang="de-DE" sz="2000" b="0" strike="noStrike" spc="-1" dirty="0">
              <a:latin typeface="Calibri"/>
            </a:endParaRPr>
          </a:p>
        </p:txBody>
      </p:sp>
      <p:pic>
        <p:nvPicPr>
          <p:cNvPr id="470" name="Picture 2"/>
          <p:cNvPicPr/>
          <p:nvPr/>
        </p:nvPicPr>
        <p:blipFill>
          <a:blip r:embed="rId3"/>
          <a:stretch/>
        </p:blipFill>
        <p:spPr>
          <a:xfrm>
            <a:off x="2627640" y="2655360"/>
            <a:ext cx="5713200" cy="2500200"/>
          </a:xfrm>
          <a:prstGeom prst="rect">
            <a:avLst/>
          </a:prstGeom>
          <a:ln>
            <a:noFill/>
          </a:ln>
        </p:spPr>
      </p:pic>
      <p:sp>
        <p:nvSpPr>
          <p:cNvPr id="471" name="CustomShape 5"/>
          <p:cNvSpPr/>
          <p:nvPr/>
        </p:nvSpPr>
        <p:spPr>
          <a:xfrm>
            <a:off x="1403280" y="6453360"/>
            <a:ext cx="934920" cy="21420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nSpc>
                <a:spcPct val="100000"/>
              </a:lnSpc>
            </a:pPr>
            <a:r>
              <a:rPr lang="de-DE" sz="700" b="1" spc="-1" dirty="0">
                <a:solidFill>
                  <a:srgbClr val="000000"/>
                </a:solidFill>
              </a:rPr>
              <a:t>August </a:t>
            </a:r>
            <a:r>
              <a:rPr lang="de-DE" sz="700" b="1" strike="noStrike" spc="-1" dirty="0">
                <a:solidFill>
                  <a:srgbClr val="000000"/>
                </a:solidFill>
                <a:latin typeface="Arial"/>
                <a:ea typeface="DejaVu Sans"/>
              </a:rPr>
              <a:t>2021</a:t>
            </a:r>
            <a:endParaRPr lang="de-DE" sz="700" b="0" strike="noStrike" spc="-1" dirty="0">
              <a:latin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de-DE" sz="2000" b="1" u="sng" strike="noStrike" spc="-1" dirty="0" err="1">
                <a:solidFill>
                  <a:srgbClr val="000000"/>
                </a:solidFill>
                <a:uFill>
                  <a:solidFill>
                    <a:srgbClr val="009AD1"/>
                  </a:solidFill>
                </a:uFill>
                <a:latin typeface="Arial"/>
              </a:rPr>
              <a:t>Example</a:t>
            </a:r>
            <a:r>
              <a:rPr lang="de-DE" sz="2000" b="1" u="sng" strike="noStrike" spc="-1" dirty="0">
                <a:solidFill>
                  <a:srgbClr val="000000"/>
                </a:solidFill>
                <a:uFill>
                  <a:solidFill>
                    <a:srgbClr val="009AD1"/>
                  </a:solidFill>
                </a:uFill>
                <a:latin typeface="Arial"/>
              </a:rPr>
              <a:t>: </a:t>
            </a:r>
            <a:r>
              <a:rPr lang="de-DE" sz="2000" b="1" u="sng" spc="-1" dirty="0">
                <a:solidFill>
                  <a:srgbClr val="000000"/>
                </a:solidFill>
                <a:uFill>
                  <a:solidFill>
                    <a:srgbClr val="009AD1"/>
                  </a:solidFill>
                </a:uFill>
                <a:latin typeface="Arial"/>
              </a:rPr>
              <a:t>C</a:t>
            </a:r>
            <a:r>
              <a:rPr lang="de-DE" sz="2000" b="1" u="sng" strike="noStrike" spc="-1" dirty="0">
                <a:solidFill>
                  <a:srgbClr val="000000"/>
                </a:solidFill>
                <a:uFill>
                  <a:solidFill>
                    <a:srgbClr val="009AD1"/>
                  </a:solidFill>
                </a:uFill>
                <a:latin typeface="Arial"/>
              </a:rPr>
              <a:t>ourse </a:t>
            </a:r>
            <a:r>
              <a:rPr lang="de-DE" sz="2000" b="1" u="sng" strike="noStrike" spc="-1" dirty="0" err="1">
                <a:solidFill>
                  <a:srgbClr val="000000"/>
                </a:solidFill>
                <a:uFill>
                  <a:solidFill>
                    <a:srgbClr val="009AD1"/>
                  </a:solidFill>
                </a:uFill>
                <a:latin typeface="Arial"/>
              </a:rPr>
              <a:t>offer</a:t>
            </a:r>
            <a:r>
              <a:rPr lang="de-DE" sz="2000" b="1" u="sng" strike="noStrike" spc="-1" dirty="0">
                <a:solidFill>
                  <a:srgbClr val="000000"/>
                </a:solidFill>
                <a:uFill>
                  <a:solidFill>
                    <a:srgbClr val="009AD1"/>
                  </a:solidFill>
                </a:uFill>
                <a:latin typeface="Arial"/>
              </a:rPr>
              <a:t> </a:t>
            </a:r>
            <a:r>
              <a:rPr lang="de-DE" sz="2000" b="1" u="sng" strike="noStrike" spc="-1" dirty="0" err="1">
                <a:solidFill>
                  <a:srgbClr val="000000"/>
                </a:solidFill>
                <a:uFill>
                  <a:solidFill>
                    <a:srgbClr val="009AD1"/>
                  </a:solidFill>
                </a:uFill>
                <a:latin typeface="Arial"/>
              </a:rPr>
              <a:t>winter</a:t>
            </a:r>
            <a:r>
              <a:rPr lang="de-DE" sz="2000" b="1" u="sng" strike="noStrike" spc="-1" dirty="0">
                <a:solidFill>
                  <a:srgbClr val="000000"/>
                </a:solidFill>
                <a:uFill>
                  <a:solidFill>
                    <a:srgbClr val="009AD1"/>
                  </a:solidFill>
                </a:uFill>
                <a:latin typeface="Arial"/>
              </a:rPr>
              <a:t> </a:t>
            </a:r>
            <a:r>
              <a:rPr lang="de-DE" sz="2000" b="1" u="sng" strike="noStrike" spc="-1" dirty="0" err="1">
                <a:solidFill>
                  <a:srgbClr val="000000"/>
                </a:solidFill>
                <a:uFill>
                  <a:solidFill>
                    <a:srgbClr val="009AD1"/>
                  </a:solidFill>
                </a:uFill>
                <a:latin typeface="Arial"/>
              </a:rPr>
              <a:t>semester</a:t>
            </a:r>
            <a:r>
              <a:rPr lang="de-DE" sz="2000" b="1" u="sng" strike="noStrike" spc="-1" dirty="0">
                <a:solidFill>
                  <a:srgbClr val="000000"/>
                </a:solidFill>
                <a:uFill>
                  <a:solidFill>
                    <a:srgbClr val="009AD1"/>
                  </a:solidFill>
                </a:uFill>
                <a:latin typeface="Arial"/>
              </a:rPr>
              <a:t> 2021/22</a:t>
            </a:r>
            <a:endParaRPr lang="de-DE" sz="2000" b="0" strike="noStrike" spc="-1" dirty="0">
              <a:solidFill>
                <a:srgbClr val="000000"/>
              </a:solidFill>
              <a:latin typeface="Arial"/>
            </a:endParaRPr>
          </a:p>
        </p:txBody>
      </p:sp>
      <p:sp>
        <p:nvSpPr>
          <p:cNvPr id="409"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4DF57226-417E-4317-A0C6-29E478EC9F72}" type="slidenum">
              <a:rPr lang="de-DE" sz="700" b="1" strike="noStrike" spc="-1">
                <a:solidFill>
                  <a:srgbClr val="000000"/>
                </a:solidFill>
                <a:latin typeface="Arial"/>
              </a:rPr>
              <a:t>36</a:t>
            </a:fld>
            <a:endParaRPr lang="en-US" sz="700" b="0" strike="noStrike" spc="-1">
              <a:latin typeface="Calibri"/>
            </a:endParaRPr>
          </a:p>
        </p:txBody>
      </p:sp>
      <p:pic>
        <p:nvPicPr>
          <p:cNvPr id="3" name="Picture 2">
            <a:extLst>
              <a:ext uri="{FF2B5EF4-FFF2-40B4-BE49-F238E27FC236}">
                <a16:creationId xmlns:a16="http://schemas.microsoft.com/office/drawing/2014/main" id="{07C13DEB-C5FB-DD40-99DB-BA8905EF4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00" y="905016"/>
            <a:ext cx="6335280" cy="5234131"/>
          </a:xfrm>
          <a:prstGeom prst="rect">
            <a:avLst/>
          </a:prstGeom>
        </p:spPr>
      </p:pic>
      <p:pic>
        <p:nvPicPr>
          <p:cNvPr id="5" name="Picture 4">
            <a:extLst>
              <a:ext uri="{FF2B5EF4-FFF2-40B4-BE49-F238E27FC236}">
                <a16:creationId xmlns:a16="http://schemas.microsoft.com/office/drawing/2014/main" id="{2C13B9A1-C4A0-9342-AF7E-EFD2C254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668" y="889369"/>
            <a:ext cx="6711520" cy="50792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The Department of Sports Science</a:t>
            </a:r>
            <a:endParaRPr lang="de-DE" sz="2000" b="0" strike="noStrike" spc="-1" dirty="0">
              <a:solidFill>
                <a:srgbClr val="000000"/>
              </a:solidFill>
              <a:latin typeface="Arial"/>
            </a:endParaRPr>
          </a:p>
        </p:txBody>
      </p:sp>
      <p:sp>
        <p:nvSpPr>
          <p:cNvPr id="368" name="TextShape 2"/>
          <p:cNvSpPr txBox="1"/>
          <p:nvPr/>
        </p:nvSpPr>
        <p:spPr>
          <a:xfrm>
            <a:off x="323640" y="1119640"/>
            <a:ext cx="8208720" cy="4968360"/>
          </a:xfrm>
          <a:prstGeom prst="rect">
            <a:avLst/>
          </a:prstGeom>
          <a:noFill/>
          <a:ln>
            <a:noFill/>
          </a:ln>
        </p:spPr>
        <p:txBody>
          <a:bodyPr lIns="0" tIns="0" rIns="0" bIns="0">
            <a:noAutofit/>
          </a:bodyPr>
          <a:lstStyle/>
          <a:p>
            <a:pPr>
              <a:lnSpc>
                <a:spcPct val="110000"/>
              </a:lnSpc>
              <a:tabLst>
                <a:tab pos="0" algn="l"/>
              </a:tabLst>
            </a:pPr>
            <a:r>
              <a:rPr lang="en-GB" sz="1600" b="1" strike="noStrike" spc="-1" dirty="0">
                <a:solidFill>
                  <a:srgbClr val="009AD1"/>
                </a:solidFill>
                <a:latin typeface="Arial"/>
              </a:rPr>
              <a:t>Hosts researchers in the areas of: </a:t>
            </a:r>
            <a:br>
              <a:rPr lang="en-GB" dirty="0"/>
            </a:br>
            <a:endParaRPr lang="en-GB" sz="1600" b="1" strike="noStrike" spc="-1" dirty="0">
              <a:solidFill>
                <a:srgbClr val="009AD1"/>
              </a:solidFill>
              <a:latin typeface="Arial"/>
            </a:endParaRPr>
          </a:p>
          <a:p>
            <a:pPr marL="285840" indent="-285480">
              <a:lnSpc>
                <a:spcPct val="110000"/>
              </a:lnSpc>
              <a:buClr>
                <a:srgbClr val="009AD1"/>
              </a:buClr>
              <a:buFont typeface="Symbol"/>
              <a:buChar char="-"/>
              <a:tabLst>
                <a:tab pos="0" algn="l"/>
              </a:tabLst>
            </a:pPr>
            <a:r>
              <a:rPr lang="en-GB" sz="1600" b="1" strike="noStrike" spc="-1" dirty="0">
                <a:solidFill>
                  <a:srgbClr val="000000"/>
                </a:solidFill>
                <a:latin typeface="Arial"/>
              </a:rPr>
              <a:t>Training and Movement Science</a:t>
            </a:r>
            <a:br>
              <a:rPr lang="en-GB" sz="1600" b="1" strike="noStrike" spc="-1" dirty="0">
                <a:solidFill>
                  <a:srgbClr val="000000"/>
                </a:solidFill>
                <a:latin typeface="Arial"/>
              </a:rPr>
            </a:br>
            <a:r>
              <a:rPr lang="en-GB" sz="1600" strike="noStrike" spc="-1" dirty="0">
                <a:solidFill>
                  <a:srgbClr val="000000"/>
                </a:solidFill>
                <a:latin typeface="Arial"/>
              </a:rPr>
              <a:t>courses on sports and the fundamentals of human movement</a:t>
            </a:r>
          </a:p>
          <a:p>
            <a:pPr marL="285840" indent="-285480">
              <a:lnSpc>
                <a:spcPct val="110000"/>
              </a:lnSpc>
              <a:buClr>
                <a:srgbClr val="009AD1"/>
              </a:buClr>
              <a:buFont typeface="Symbol"/>
              <a:buChar char="-"/>
              <a:tabLst>
                <a:tab pos="0" algn="l"/>
              </a:tabLst>
            </a:pPr>
            <a:r>
              <a:rPr lang="en-GB" sz="1600" b="1" strike="noStrike" spc="-1" dirty="0">
                <a:solidFill>
                  <a:srgbClr val="000000"/>
                </a:solidFill>
                <a:latin typeface="Arial"/>
              </a:rPr>
              <a:t>Sport Psychology</a:t>
            </a:r>
            <a:br>
              <a:rPr lang="en-GB" sz="1600" strike="noStrike" spc="-1" dirty="0">
                <a:solidFill>
                  <a:srgbClr val="000000"/>
                </a:solidFill>
                <a:latin typeface="Arial"/>
              </a:rPr>
            </a:br>
            <a:r>
              <a:rPr lang="en-GB" sz="1600" strike="noStrike" spc="-1" dirty="0">
                <a:solidFill>
                  <a:srgbClr val="000000"/>
                </a:solidFill>
                <a:latin typeface="Arial"/>
              </a:rPr>
              <a:t>courses on motivational and volitional aspects of sports and exercise</a:t>
            </a:r>
          </a:p>
          <a:p>
            <a:pPr marL="285840" indent="-285480">
              <a:lnSpc>
                <a:spcPct val="110000"/>
              </a:lnSpc>
              <a:buClr>
                <a:srgbClr val="009AD1"/>
              </a:buClr>
              <a:buFont typeface="Symbol"/>
              <a:buChar char="-"/>
              <a:tabLst>
                <a:tab pos="0" algn="l"/>
              </a:tabLst>
            </a:pPr>
            <a:r>
              <a:rPr lang="en-GB" sz="1600" b="1" spc="-1" dirty="0">
                <a:solidFill>
                  <a:srgbClr val="000000"/>
                </a:solidFill>
                <a:latin typeface="Arial"/>
              </a:rPr>
              <a:t>Social and Health Sciences</a:t>
            </a:r>
            <a:br>
              <a:rPr lang="en-GB" sz="1600" b="1" spc="-1" dirty="0">
                <a:solidFill>
                  <a:srgbClr val="000000"/>
                </a:solidFill>
                <a:latin typeface="Arial"/>
              </a:rPr>
            </a:br>
            <a:r>
              <a:rPr lang="en-GB" sz="1600" spc="-1" dirty="0">
                <a:solidFill>
                  <a:srgbClr val="000000"/>
                </a:solidFill>
                <a:latin typeface="Arial"/>
              </a:rPr>
              <a:t>theoretical courses on </a:t>
            </a:r>
            <a:r>
              <a:rPr lang="en-GB" sz="1600" dirty="0"/>
              <a:t>sociological, social-psychological, health-scientific and methodological knowledge; provide solid background in research methods and ethics</a:t>
            </a:r>
            <a:endParaRPr lang="en-GB" sz="1600" spc="-1" dirty="0">
              <a:solidFill>
                <a:srgbClr val="000000"/>
              </a:solidFill>
              <a:latin typeface="Arial"/>
            </a:endParaRPr>
          </a:p>
          <a:p>
            <a:pPr marL="285840" indent="-285480">
              <a:lnSpc>
                <a:spcPct val="110000"/>
              </a:lnSpc>
              <a:buClr>
                <a:srgbClr val="009AD1"/>
              </a:buClr>
              <a:buFont typeface="Symbol"/>
              <a:buChar char="-"/>
              <a:tabLst>
                <a:tab pos="0" algn="l"/>
              </a:tabLst>
            </a:pPr>
            <a:r>
              <a:rPr lang="en-GB" sz="1600" b="1" strike="noStrike" spc="-1" dirty="0">
                <a:solidFill>
                  <a:srgbClr val="000000"/>
                </a:solidFill>
                <a:latin typeface="Arial"/>
              </a:rPr>
              <a:t>Development in Early Childhood</a:t>
            </a:r>
          </a:p>
          <a:p>
            <a:pPr marL="285840" indent="-285480">
              <a:lnSpc>
                <a:spcPct val="110000"/>
              </a:lnSpc>
              <a:buClr>
                <a:srgbClr val="009AD1"/>
              </a:buClr>
              <a:buFont typeface="Symbol"/>
              <a:buChar char="-"/>
              <a:tabLst>
                <a:tab pos="0" algn="l"/>
              </a:tabLst>
            </a:pPr>
            <a:endParaRPr lang="en-GB" sz="1600" b="1" spc="-1" dirty="0">
              <a:solidFill>
                <a:srgbClr val="000000"/>
              </a:solidFill>
              <a:latin typeface="Arial"/>
            </a:endParaRPr>
          </a:p>
        </p:txBody>
      </p:sp>
      <p:sp>
        <p:nvSpPr>
          <p:cNvPr id="369"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C31D2686-D3A7-4234-8487-E51D263B8C92}" type="slidenum">
              <a:rPr lang="de-DE" sz="700" b="1" strike="noStrike" spc="-1">
                <a:solidFill>
                  <a:srgbClr val="000000"/>
                </a:solidFill>
                <a:latin typeface="Arial"/>
              </a:rPr>
              <a:t>37</a:t>
            </a:fld>
            <a:endParaRPr lang="en-US" sz="700" b="0" strike="noStrike" spc="-1">
              <a:latin typeface="Calibri"/>
            </a:endParaRPr>
          </a:p>
        </p:txBody>
      </p:sp>
      <p:pic>
        <p:nvPicPr>
          <p:cNvPr id="3" name="Picture 2">
            <a:extLst>
              <a:ext uri="{FF2B5EF4-FFF2-40B4-BE49-F238E27FC236}">
                <a16:creationId xmlns:a16="http://schemas.microsoft.com/office/drawing/2014/main" id="{753FB34E-F59E-9746-A38B-74134F995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476" y="4177395"/>
            <a:ext cx="5553047" cy="2021274"/>
          </a:xfrm>
          <a:prstGeom prst="rect">
            <a:avLst/>
          </a:prstGeom>
        </p:spPr>
      </p:pic>
    </p:spTree>
    <p:extLst>
      <p:ext uri="{BB962C8B-B14F-4D97-AF65-F5344CB8AC3E}">
        <p14:creationId xmlns:p14="http://schemas.microsoft.com/office/powerpoint/2010/main" val="803197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The Department of Sports Science</a:t>
            </a:r>
            <a:endParaRPr lang="de-DE" sz="2000" b="0" strike="noStrike" spc="-1" dirty="0">
              <a:solidFill>
                <a:srgbClr val="000000"/>
              </a:solidFill>
              <a:latin typeface="Arial"/>
            </a:endParaRPr>
          </a:p>
        </p:txBody>
      </p:sp>
      <p:sp>
        <p:nvSpPr>
          <p:cNvPr id="368" name="TextShape 2"/>
          <p:cNvSpPr txBox="1"/>
          <p:nvPr/>
        </p:nvSpPr>
        <p:spPr>
          <a:xfrm>
            <a:off x="323640" y="1119640"/>
            <a:ext cx="8208720" cy="4968360"/>
          </a:xfrm>
          <a:prstGeom prst="rect">
            <a:avLst/>
          </a:prstGeom>
          <a:noFill/>
          <a:ln>
            <a:noFill/>
          </a:ln>
        </p:spPr>
        <p:txBody>
          <a:bodyPr lIns="0" tIns="0" rIns="0" bIns="0">
            <a:noAutofit/>
          </a:bodyPr>
          <a:lstStyle/>
          <a:p>
            <a:pPr marL="360">
              <a:lnSpc>
                <a:spcPct val="110000"/>
              </a:lnSpc>
              <a:buClr>
                <a:srgbClr val="009AD1"/>
              </a:buClr>
              <a:tabLst>
                <a:tab pos="0" algn="l"/>
              </a:tabLst>
            </a:pPr>
            <a:r>
              <a:rPr lang="en-GB" sz="1600" b="1" strike="noStrike" spc="-1" dirty="0">
                <a:solidFill>
                  <a:schemeClr val="accent1"/>
                </a:solidFill>
                <a:latin typeface="Arial"/>
              </a:rPr>
              <a:t>B.Sc. Programme</a:t>
            </a:r>
            <a:br>
              <a:rPr lang="en-GB" sz="1600" b="1" strike="noStrike" spc="-1" dirty="0">
                <a:solidFill>
                  <a:schemeClr val="accent1"/>
                </a:solidFill>
                <a:latin typeface="Arial"/>
              </a:rPr>
            </a:br>
            <a:endParaRPr lang="en-GB" sz="1600" b="1" strike="noStrike" spc="-1" dirty="0">
              <a:solidFill>
                <a:schemeClr val="accent1"/>
              </a:solidFill>
              <a:latin typeface="Arial"/>
            </a:endParaRPr>
          </a:p>
          <a:p>
            <a:pPr marL="286110" indent="-285750">
              <a:lnSpc>
                <a:spcPct val="110000"/>
              </a:lnSpc>
              <a:buClr>
                <a:srgbClr val="009AD1"/>
              </a:buClr>
              <a:buFont typeface="Arial" panose="020B0604020202020204" pitchFamily="34" charset="0"/>
              <a:buChar char="•"/>
              <a:tabLst>
                <a:tab pos="0" algn="l"/>
              </a:tabLst>
            </a:pPr>
            <a:r>
              <a:rPr lang="en-GB" sz="1600" spc="-1" dirty="0">
                <a:solidFill>
                  <a:srgbClr val="000000"/>
                </a:solidFill>
                <a:latin typeface="Arial"/>
              </a:rPr>
              <a:t>3-year programme, admission-restricted (47 per year, admission based on an entrance test) programme taught in </a:t>
            </a:r>
            <a:r>
              <a:rPr lang="en-GB" sz="1600" b="1" spc="-1" dirty="0">
                <a:solidFill>
                  <a:srgbClr val="000000"/>
                </a:solidFill>
                <a:latin typeface="Arial"/>
              </a:rPr>
              <a:t>German</a:t>
            </a:r>
            <a:br>
              <a:rPr lang="en-GB" sz="1600" spc="-1" dirty="0">
                <a:solidFill>
                  <a:srgbClr val="000000"/>
                </a:solidFill>
                <a:latin typeface="Arial"/>
              </a:rPr>
            </a:br>
            <a:endParaRPr lang="en-GB" sz="1400" spc="-1" dirty="0">
              <a:solidFill>
                <a:srgbClr val="000000"/>
              </a:solidFill>
            </a:endParaRPr>
          </a:p>
          <a:p>
            <a:pPr indent="758825"/>
            <a:r>
              <a:rPr lang="de-DE" sz="1400" b="1" dirty="0"/>
              <a:t>Module 1-4:</a:t>
            </a:r>
            <a:r>
              <a:rPr lang="de-DE" sz="1400" dirty="0"/>
              <a:t> </a:t>
            </a:r>
            <a:r>
              <a:rPr lang="de-DE" sz="1400" dirty="0" err="1"/>
              <a:t>Methodology</a:t>
            </a:r>
            <a:r>
              <a:rPr lang="de-DE" sz="1400" dirty="0"/>
              <a:t> </a:t>
            </a:r>
            <a:r>
              <a:rPr lang="de-DE" sz="1400" dirty="0" err="1"/>
              <a:t>of</a:t>
            </a:r>
            <a:r>
              <a:rPr lang="de-DE" sz="1400" dirty="0"/>
              <a:t> Sports Science</a:t>
            </a:r>
          </a:p>
          <a:p>
            <a:pPr indent="758825"/>
            <a:r>
              <a:rPr lang="de-DE" sz="1400" b="1" dirty="0"/>
              <a:t>Module 5-7 :</a:t>
            </a:r>
            <a:r>
              <a:rPr lang="de-DE" sz="1400" dirty="0"/>
              <a:t> </a:t>
            </a:r>
            <a:r>
              <a:rPr lang="de-DE" sz="1400" dirty="0" err="1"/>
              <a:t>Theory</a:t>
            </a:r>
            <a:r>
              <a:rPr lang="de-DE" sz="1400" dirty="0"/>
              <a:t> </a:t>
            </a:r>
            <a:r>
              <a:rPr lang="de-DE" sz="1400" dirty="0" err="1"/>
              <a:t>and</a:t>
            </a:r>
            <a:r>
              <a:rPr lang="de-DE" sz="1400" dirty="0"/>
              <a:t> Practice </a:t>
            </a:r>
            <a:r>
              <a:rPr lang="de-DE" sz="1400" dirty="0" err="1"/>
              <a:t>of</a:t>
            </a:r>
            <a:r>
              <a:rPr lang="de-DE" sz="1400" dirty="0"/>
              <a:t> Sport </a:t>
            </a:r>
            <a:r>
              <a:rPr lang="de-DE" sz="1400" dirty="0" err="1"/>
              <a:t>and</a:t>
            </a:r>
            <a:r>
              <a:rPr lang="de-DE" sz="1400" dirty="0"/>
              <a:t> Movement</a:t>
            </a:r>
          </a:p>
          <a:p>
            <a:pPr indent="758825"/>
            <a:r>
              <a:rPr lang="de-DE" sz="1400" b="1" dirty="0"/>
              <a:t>Module 10-13:</a:t>
            </a:r>
            <a:r>
              <a:rPr lang="de-DE" sz="1400" dirty="0"/>
              <a:t> </a:t>
            </a:r>
            <a:r>
              <a:rPr lang="de-DE" sz="1400" dirty="0" err="1"/>
              <a:t>Foundations</a:t>
            </a:r>
            <a:r>
              <a:rPr lang="de-DE" sz="1400" dirty="0"/>
              <a:t> in Natural </a:t>
            </a:r>
            <a:r>
              <a:rPr lang="de-DE" sz="1400" dirty="0" err="1"/>
              <a:t>Sciences</a:t>
            </a:r>
            <a:r>
              <a:rPr lang="de-DE" sz="1400" dirty="0"/>
              <a:t> (</a:t>
            </a:r>
            <a:r>
              <a:rPr lang="de-DE" sz="1400" dirty="0" err="1"/>
              <a:t>biology</a:t>
            </a:r>
            <a:r>
              <a:rPr lang="de-DE" sz="1400" dirty="0"/>
              <a:t>, </a:t>
            </a:r>
            <a:r>
              <a:rPr lang="de-DE" sz="1400" dirty="0" err="1"/>
              <a:t>physics</a:t>
            </a:r>
            <a:r>
              <a:rPr lang="de-DE" sz="1400" dirty="0"/>
              <a:t>/</a:t>
            </a:r>
            <a:r>
              <a:rPr lang="de-DE" sz="1400" dirty="0" err="1"/>
              <a:t>mathematics</a:t>
            </a:r>
            <a:r>
              <a:rPr lang="de-DE" sz="1400" dirty="0"/>
              <a:t>)</a:t>
            </a:r>
          </a:p>
          <a:p>
            <a:pPr indent="758825"/>
            <a:r>
              <a:rPr lang="de-DE" sz="1400" b="1" dirty="0"/>
              <a:t>Modul 14</a:t>
            </a:r>
            <a:r>
              <a:rPr lang="de-DE" sz="1400" dirty="0"/>
              <a:t>: </a:t>
            </a:r>
            <a:r>
              <a:rPr lang="de-DE" sz="1400" dirty="0" err="1"/>
              <a:t>Advanced</a:t>
            </a:r>
            <a:r>
              <a:rPr lang="de-DE" sz="1400" dirty="0"/>
              <a:t> </a:t>
            </a:r>
            <a:r>
              <a:rPr lang="de-DE" sz="1400" dirty="0" err="1"/>
              <a:t>seminars</a:t>
            </a:r>
            <a:r>
              <a:rPr lang="de-DE" sz="1400" dirty="0"/>
              <a:t> in Nature </a:t>
            </a:r>
            <a:r>
              <a:rPr lang="de-DE" sz="1400" dirty="0" err="1"/>
              <a:t>and</a:t>
            </a:r>
            <a:r>
              <a:rPr lang="de-DE" sz="1400" dirty="0"/>
              <a:t> Outdoor Sports (2 </a:t>
            </a:r>
            <a:r>
              <a:rPr lang="de-DE" sz="1400" dirty="0" err="1"/>
              <a:t>kinds</a:t>
            </a:r>
            <a:r>
              <a:rPr lang="de-DE" sz="1400" dirty="0"/>
              <a:t> </a:t>
            </a:r>
            <a:r>
              <a:rPr lang="de-DE" sz="1400" dirty="0" err="1"/>
              <a:t>of</a:t>
            </a:r>
            <a:r>
              <a:rPr lang="de-DE" sz="1400" dirty="0"/>
              <a:t> </a:t>
            </a:r>
            <a:r>
              <a:rPr lang="de-DE" sz="1400" dirty="0" err="1"/>
              <a:t>sport</a:t>
            </a:r>
            <a:r>
              <a:rPr lang="de-DE" sz="1400" dirty="0"/>
              <a:t>)</a:t>
            </a:r>
          </a:p>
        </p:txBody>
      </p:sp>
      <p:sp>
        <p:nvSpPr>
          <p:cNvPr id="369"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C31D2686-D3A7-4234-8487-E51D263B8C92}" type="slidenum">
              <a:rPr lang="de-DE" sz="700" b="1" strike="noStrike" spc="-1">
                <a:solidFill>
                  <a:srgbClr val="000000"/>
                </a:solidFill>
                <a:latin typeface="Arial"/>
              </a:rPr>
              <a:t>38</a:t>
            </a:fld>
            <a:endParaRPr lang="en-US" sz="700" b="0" strike="noStrike" spc="-1">
              <a:latin typeface="Calibri"/>
            </a:endParaRPr>
          </a:p>
        </p:txBody>
      </p:sp>
      <p:pic>
        <p:nvPicPr>
          <p:cNvPr id="3" name="Picture 2">
            <a:extLst>
              <a:ext uri="{FF2B5EF4-FFF2-40B4-BE49-F238E27FC236}">
                <a16:creationId xmlns:a16="http://schemas.microsoft.com/office/drawing/2014/main" id="{753FB34E-F59E-9746-A38B-74134F995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522" y="238791"/>
            <a:ext cx="3516480" cy="1279976"/>
          </a:xfrm>
          <a:prstGeom prst="rect">
            <a:avLst/>
          </a:prstGeom>
        </p:spPr>
      </p:pic>
      <p:pic>
        <p:nvPicPr>
          <p:cNvPr id="4" name="Picture 3">
            <a:extLst>
              <a:ext uri="{FF2B5EF4-FFF2-40B4-BE49-F238E27FC236}">
                <a16:creationId xmlns:a16="http://schemas.microsoft.com/office/drawing/2014/main" id="{84ADBC52-72DA-5746-8174-8787CEEBF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40" y="3530396"/>
            <a:ext cx="8666356" cy="2794027"/>
          </a:xfrm>
          <a:prstGeom prst="rect">
            <a:avLst/>
          </a:prstGeom>
        </p:spPr>
      </p:pic>
    </p:spTree>
    <p:extLst>
      <p:ext uri="{BB962C8B-B14F-4D97-AF65-F5344CB8AC3E}">
        <p14:creationId xmlns:p14="http://schemas.microsoft.com/office/powerpoint/2010/main" val="1510724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The Department of Sports Science</a:t>
            </a:r>
            <a:endParaRPr lang="de-DE" sz="2000" b="0" strike="noStrike" spc="-1" dirty="0">
              <a:solidFill>
                <a:srgbClr val="000000"/>
              </a:solidFill>
              <a:latin typeface="Arial"/>
            </a:endParaRPr>
          </a:p>
        </p:txBody>
      </p:sp>
      <p:sp>
        <p:nvSpPr>
          <p:cNvPr id="368" name="TextShape 2"/>
          <p:cNvSpPr txBox="1"/>
          <p:nvPr/>
        </p:nvSpPr>
        <p:spPr>
          <a:xfrm>
            <a:off x="323640" y="1119640"/>
            <a:ext cx="8208720" cy="4968360"/>
          </a:xfrm>
          <a:prstGeom prst="rect">
            <a:avLst/>
          </a:prstGeom>
          <a:noFill/>
          <a:ln>
            <a:noFill/>
          </a:ln>
        </p:spPr>
        <p:txBody>
          <a:bodyPr lIns="0" tIns="0" rIns="0" bIns="0">
            <a:noAutofit/>
          </a:bodyPr>
          <a:lstStyle/>
          <a:p>
            <a:pPr marL="360">
              <a:lnSpc>
                <a:spcPct val="110000"/>
              </a:lnSpc>
              <a:buClr>
                <a:srgbClr val="009AD1"/>
              </a:buClr>
              <a:tabLst>
                <a:tab pos="0" algn="l"/>
              </a:tabLst>
            </a:pPr>
            <a:r>
              <a:rPr lang="en-GB" sz="1600" b="1" strike="noStrike" spc="-1" dirty="0">
                <a:solidFill>
                  <a:schemeClr val="accent1"/>
                </a:solidFill>
                <a:latin typeface="Arial"/>
              </a:rPr>
              <a:t>M.Sc. Programme Sport Science for Health</a:t>
            </a:r>
            <a:br>
              <a:rPr lang="en-GB" sz="1600" b="1" strike="noStrike" spc="-1" dirty="0">
                <a:solidFill>
                  <a:schemeClr val="accent1"/>
                </a:solidFill>
                <a:latin typeface="Arial"/>
              </a:rPr>
            </a:br>
            <a:endParaRPr lang="en-GB" sz="1600" b="1" strike="noStrike" spc="-1" dirty="0">
              <a:solidFill>
                <a:schemeClr val="accent1"/>
              </a:solidFill>
              <a:latin typeface="Arial"/>
            </a:endParaRPr>
          </a:p>
          <a:p>
            <a:pPr marL="286110" indent="-285750">
              <a:lnSpc>
                <a:spcPct val="110000"/>
              </a:lnSpc>
              <a:buClr>
                <a:srgbClr val="009AD1"/>
              </a:buClr>
              <a:buFont typeface="Arial" panose="020B0604020202020204" pitchFamily="34" charset="0"/>
              <a:buChar char="•"/>
              <a:tabLst>
                <a:tab pos="0" algn="l"/>
              </a:tabLst>
            </a:pPr>
            <a:r>
              <a:rPr lang="en-GB" sz="1600" b="1" spc="-1" dirty="0">
                <a:solidFill>
                  <a:srgbClr val="000000"/>
                </a:solidFill>
                <a:latin typeface="Arial"/>
              </a:rPr>
              <a:t>2-year programme</a:t>
            </a:r>
            <a:r>
              <a:rPr lang="en-GB" sz="1600" spc="-1" dirty="0">
                <a:solidFill>
                  <a:srgbClr val="000000"/>
                </a:solidFill>
                <a:latin typeface="Arial"/>
              </a:rPr>
              <a:t>, admission-restricted (15 per year, ) programme taught in </a:t>
            </a:r>
            <a:r>
              <a:rPr lang="en-GB" sz="1600" b="1" spc="-1" dirty="0">
                <a:solidFill>
                  <a:srgbClr val="000000"/>
                </a:solidFill>
                <a:latin typeface="Arial"/>
              </a:rPr>
              <a:t>English</a:t>
            </a:r>
          </a:p>
          <a:p>
            <a:pPr marL="286110" indent="-285750">
              <a:lnSpc>
                <a:spcPct val="110000"/>
              </a:lnSpc>
              <a:buClr>
                <a:srgbClr val="009AD1"/>
              </a:buClr>
              <a:buFont typeface="Arial" panose="020B0604020202020204" pitchFamily="34" charset="0"/>
              <a:buChar char="•"/>
              <a:tabLst>
                <a:tab pos="0" algn="l"/>
              </a:tabLst>
            </a:pPr>
            <a:r>
              <a:rPr lang="en-GB" sz="1600" b="1" spc="-1" dirty="0">
                <a:solidFill>
                  <a:srgbClr val="000000"/>
                </a:solidFill>
                <a:latin typeface="Arial"/>
              </a:rPr>
              <a:t>No practical sports courses </a:t>
            </a:r>
            <a:r>
              <a:rPr lang="en-GB" sz="1600" spc="-1" dirty="0">
                <a:solidFill>
                  <a:srgbClr val="000000"/>
                </a:solidFill>
                <a:latin typeface="Arial"/>
              </a:rPr>
              <a:t>on offer – this is a research-oriented M.Sc. Programme preparing students for theory-based work in working field related to health</a:t>
            </a:r>
          </a:p>
          <a:p>
            <a:pPr marL="286110" indent="-285750">
              <a:lnSpc>
                <a:spcPct val="110000"/>
              </a:lnSpc>
              <a:buClr>
                <a:srgbClr val="009AD1"/>
              </a:buClr>
              <a:buFont typeface="Arial" panose="020B0604020202020204" pitchFamily="34" charset="0"/>
              <a:buChar char="•"/>
              <a:tabLst>
                <a:tab pos="0" algn="l"/>
              </a:tabLst>
            </a:pPr>
            <a:r>
              <a:rPr lang="en-GB" sz="1600" b="1" spc="-1" dirty="0">
                <a:solidFill>
                  <a:srgbClr val="000000"/>
                </a:solidFill>
                <a:latin typeface="Arial"/>
              </a:rPr>
              <a:t>Project-based</a:t>
            </a:r>
            <a:r>
              <a:rPr lang="en-GB" sz="1600" spc="-1" dirty="0">
                <a:solidFill>
                  <a:srgbClr val="000000"/>
                </a:solidFill>
                <a:latin typeface="Arial"/>
              </a:rPr>
              <a:t> work in </a:t>
            </a:r>
            <a:r>
              <a:rPr lang="en-GB" sz="1600" b="1" spc="-1" dirty="0">
                <a:solidFill>
                  <a:srgbClr val="000000"/>
                </a:solidFill>
                <a:latin typeface="Arial"/>
              </a:rPr>
              <a:t>small groups </a:t>
            </a:r>
          </a:p>
          <a:p>
            <a:pPr marL="286110" indent="-285750">
              <a:lnSpc>
                <a:spcPct val="110000"/>
              </a:lnSpc>
              <a:buClr>
                <a:srgbClr val="009AD1"/>
              </a:buClr>
              <a:buFont typeface="Arial" panose="020B0604020202020204" pitchFamily="34" charset="0"/>
              <a:buChar char="•"/>
              <a:tabLst>
                <a:tab pos="0" algn="l"/>
              </a:tabLst>
            </a:pPr>
            <a:r>
              <a:rPr lang="en-GB" sz="1600" spc="-1" dirty="0">
                <a:solidFill>
                  <a:srgbClr val="000000"/>
                </a:solidFill>
                <a:latin typeface="Arial"/>
              </a:rPr>
              <a:t>Thematic focus areas</a:t>
            </a:r>
          </a:p>
          <a:p>
            <a:pPr marL="743310" lvl="1" indent="-285750">
              <a:lnSpc>
                <a:spcPct val="110000"/>
              </a:lnSpc>
              <a:buClr>
                <a:srgbClr val="009AD1"/>
              </a:buClr>
              <a:buFont typeface="Arial" panose="020B0604020202020204" pitchFamily="34" charset="0"/>
              <a:buChar char="•"/>
              <a:tabLst>
                <a:tab pos="0" algn="l"/>
              </a:tabLst>
            </a:pPr>
            <a:r>
              <a:rPr lang="de-DE" sz="1400" b="1" dirty="0"/>
              <a:t>Sport </a:t>
            </a:r>
            <a:r>
              <a:rPr lang="de-DE" sz="1400" b="1" dirty="0" err="1"/>
              <a:t>and</a:t>
            </a:r>
            <a:r>
              <a:rPr lang="de-DE" sz="1400" b="1" dirty="0"/>
              <a:t> </a:t>
            </a:r>
            <a:r>
              <a:rPr lang="de-DE" sz="1400" b="1" dirty="0" err="1"/>
              <a:t>Health</a:t>
            </a:r>
            <a:r>
              <a:rPr lang="de-DE" sz="1400" b="1" dirty="0"/>
              <a:t>, </a:t>
            </a:r>
          </a:p>
          <a:p>
            <a:pPr marL="743310" lvl="1" indent="-285750">
              <a:lnSpc>
                <a:spcPct val="110000"/>
              </a:lnSpc>
              <a:buClr>
                <a:srgbClr val="009AD1"/>
              </a:buClr>
              <a:buFont typeface="Arial" panose="020B0604020202020204" pitchFamily="34" charset="0"/>
              <a:buChar char="•"/>
              <a:tabLst>
                <a:tab pos="0" algn="l"/>
              </a:tabLst>
            </a:pPr>
            <a:r>
              <a:rPr lang="de-DE" sz="1400" b="1" dirty="0" err="1"/>
              <a:t>Empirical</a:t>
            </a:r>
            <a:r>
              <a:rPr lang="de-DE" sz="1400" b="1" dirty="0"/>
              <a:t> </a:t>
            </a:r>
            <a:r>
              <a:rPr lang="de-DE" sz="1400" b="1" dirty="0" err="1"/>
              <a:t>research</a:t>
            </a:r>
            <a:r>
              <a:rPr lang="de-DE" sz="1400" b="1" dirty="0"/>
              <a:t> </a:t>
            </a:r>
            <a:r>
              <a:rPr lang="de-DE" sz="1400" b="1" dirty="0" err="1"/>
              <a:t>methods</a:t>
            </a:r>
            <a:endParaRPr lang="de-DE" sz="1400" b="1" dirty="0"/>
          </a:p>
          <a:p>
            <a:pPr marL="743310" lvl="1" indent="-285750">
              <a:lnSpc>
                <a:spcPct val="110000"/>
              </a:lnSpc>
              <a:buClr>
                <a:srgbClr val="009AD1"/>
              </a:buClr>
              <a:buFont typeface="Arial" panose="020B0604020202020204" pitchFamily="34" charset="0"/>
              <a:buChar char="•"/>
              <a:tabLst>
                <a:tab pos="0" algn="l"/>
              </a:tabLst>
            </a:pPr>
            <a:r>
              <a:rPr lang="de-DE" sz="1400" b="1" dirty="0"/>
              <a:t>Lab </a:t>
            </a:r>
            <a:r>
              <a:rPr lang="de-DE" sz="1400" b="1" dirty="0" err="1"/>
              <a:t>analyses</a:t>
            </a:r>
            <a:r>
              <a:rPr lang="de-DE" sz="1400" b="1" dirty="0"/>
              <a:t> </a:t>
            </a:r>
          </a:p>
        </p:txBody>
      </p:sp>
      <p:sp>
        <p:nvSpPr>
          <p:cNvPr id="369"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C31D2686-D3A7-4234-8487-E51D263B8C92}" type="slidenum">
              <a:rPr lang="de-DE" sz="700" b="1" strike="noStrike" spc="-1">
                <a:solidFill>
                  <a:srgbClr val="000000"/>
                </a:solidFill>
                <a:latin typeface="Arial"/>
              </a:rPr>
              <a:t>39</a:t>
            </a:fld>
            <a:endParaRPr lang="en-US" sz="700" b="0" strike="noStrike" spc="-1">
              <a:latin typeface="Calibri"/>
            </a:endParaRPr>
          </a:p>
        </p:txBody>
      </p:sp>
      <p:pic>
        <p:nvPicPr>
          <p:cNvPr id="3" name="Picture 2">
            <a:extLst>
              <a:ext uri="{FF2B5EF4-FFF2-40B4-BE49-F238E27FC236}">
                <a16:creationId xmlns:a16="http://schemas.microsoft.com/office/drawing/2014/main" id="{753FB34E-F59E-9746-A38B-74134F995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522" y="238791"/>
            <a:ext cx="3516480" cy="1279976"/>
          </a:xfrm>
          <a:prstGeom prst="rect">
            <a:avLst/>
          </a:prstGeom>
        </p:spPr>
      </p:pic>
      <p:pic>
        <p:nvPicPr>
          <p:cNvPr id="5" name="Picture 4">
            <a:extLst>
              <a:ext uri="{FF2B5EF4-FFF2-40B4-BE49-F238E27FC236}">
                <a16:creationId xmlns:a16="http://schemas.microsoft.com/office/drawing/2014/main" id="{84048AF1-084F-3E4F-986B-BFFB16287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64" y="4068300"/>
            <a:ext cx="7190072" cy="1693470"/>
          </a:xfrm>
          <a:prstGeom prst="rect">
            <a:avLst/>
          </a:prstGeom>
        </p:spPr>
      </p:pic>
    </p:spTree>
    <p:extLst>
      <p:ext uri="{BB962C8B-B14F-4D97-AF65-F5344CB8AC3E}">
        <p14:creationId xmlns:p14="http://schemas.microsoft.com/office/powerpoint/2010/main" val="329749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a:solidFill>
                  <a:srgbClr val="000000"/>
                </a:solidFill>
                <a:uFill>
                  <a:solidFill>
                    <a:srgbClr val="009AD1"/>
                  </a:solidFill>
                </a:uFill>
                <a:latin typeface="Arial"/>
              </a:rPr>
              <a:t>Where is Konstanz? </a:t>
            </a:r>
            <a:endParaRPr lang="de-DE" sz="2000" b="0" strike="noStrike" spc="-1">
              <a:solidFill>
                <a:srgbClr val="000000"/>
              </a:solidFill>
              <a:latin typeface="Arial"/>
            </a:endParaRPr>
          </a:p>
        </p:txBody>
      </p:sp>
      <p:pic>
        <p:nvPicPr>
          <p:cNvPr id="315" name="Picture 7"/>
          <p:cNvPicPr/>
          <p:nvPr/>
        </p:nvPicPr>
        <p:blipFill>
          <a:blip r:embed="rId2"/>
          <a:stretch/>
        </p:blipFill>
        <p:spPr>
          <a:xfrm>
            <a:off x="3062690" y="649996"/>
            <a:ext cx="3984623" cy="5400585"/>
          </a:xfrm>
          <a:prstGeom prst="rect">
            <a:avLst/>
          </a:prstGeom>
          <a:ln>
            <a:noFill/>
          </a:ln>
        </p:spPr>
      </p:pic>
      <p:sp>
        <p:nvSpPr>
          <p:cNvPr id="321"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A1EF8186-9239-4B3E-97E5-3EAF5D7FE831}" type="slidenum">
              <a:rPr lang="de-DE" sz="700" b="1" strike="noStrike" spc="-1">
                <a:solidFill>
                  <a:srgbClr val="000000"/>
                </a:solidFill>
                <a:latin typeface="Arial"/>
              </a:rPr>
              <a:t>4</a:t>
            </a:fld>
            <a:endParaRPr lang="en-US" sz="700" b="0" strike="noStrike" spc="-1">
              <a:latin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dirty="0">
                <a:solidFill>
                  <a:srgbClr val="000000"/>
                </a:solidFill>
                <a:uFill>
                  <a:solidFill>
                    <a:srgbClr val="009AD1"/>
                  </a:solidFill>
                </a:uFill>
                <a:latin typeface="Arial"/>
              </a:rPr>
              <a:t>The Department of Sports Science</a:t>
            </a:r>
            <a:endParaRPr lang="de-DE" sz="2000" b="0" strike="noStrike" spc="-1" dirty="0">
              <a:solidFill>
                <a:srgbClr val="000000"/>
              </a:solidFill>
              <a:latin typeface="Arial"/>
            </a:endParaRPr>
          </a:p>
        </p:txBody>
      </p:sp>
      <p:sp>
        <p:nvSpPr>
          <p:cNvPr id="369"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C31D2686-D3A7-4234-8487-E51D263B8C92}" type="slidenum">
              <a:rPr lang="de-DE" sz="700" b="1" strike="noStrike" spc="-1">
                <a:solidFill>
                  <a:srgbClr val="000000"/>
                </a:solidFill>
                <a:latin typeface="Arial"/>
              </a:rPr>
              <a:t>40</a:t>
            </a:fld>
            <a:endParaRPr lang="en-US" sz="700" b="0" strike="noStrike" spc="-1">
              <a:latin typeface="Calibri"/>
            </a:endParaRPr>
          </a:p>
        </p:txBody>
      </p:sp>
      <p:pic>
        <p:nvPicPr>
          <p:cNvPr id="3" name="Picture 2">
            <a:extLst>
              <a:ext uri="{FF2B5EF4-FFF2-40B4-BE49-F238E27FC236}">
                <a16:creationId xmlns:a16="http://schemas.microsoft.com/office/drawing/2014/main" id="{753FB34E-F59E-9746-A38B-74134F995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522" y="238791"/>
            <a:ext cx="3516480" cy="1279976"/>
          </a:xfrm>
          <a:prstGeom prst="rect">
            <a:avLst/>
          </a:prstGeom>
        </p:spPr>
      </p:pic>
      <p:pic>
        <p:nvPicPr>
          <p:cNvPr id="4" name="Picture 3">
            <a:extLst>
              <a:ext uri="{FF2B5EF4-FFF2-40B4-BE49-F238E27FC236}">
                <a16:creationId xmlns:a16="http://schemas.microsoft.com/office/drawing/2014/main" id="{EABB381C-9A98-E246-B456-26D59DA30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0" y="702644"/>
            <a:ext cx="3588468" cy="5678905"/>
          </a:xfrm>
          <a:prstGeom prst="rect">
            <a:avLst/>
          </a:prstGeom>
        </p:spPr>
      </p:pic>
      <p:grpSp>
        <p:nvGrpSpPr>
          <p:cNvPr id="14" name="Group 17">
            <a:extLst>
              <a:ext uri="{FF2B5EF4-FFF2-40B4-BE49-F238E27FC236}">
                <a16:creationId xmlns:a16="http://schemas.microsoft.com/office/drawing/2014/main" id="{FEB91AE7-E7FE-C048-BDC0-CF0E73399887}"/>
              </a:ext>
            </a:extLst>
          </p:cNvPr>
          <p:cNvGrpSpPr/>
          <p:nvPr/>
        </p:nvGrpSpPr>
        <p:grpSpPr>
          <a:xfrm>
            <a:off x="4917316" y="2012116"/>
            <a:ext cx="3102120" cy="3102120"/>
            <a:chOff x="316440" y="1800360"/>
            <a:chExt cx="3102120" cy="3102120"/>
          </a:xfrm>
        </p:grpSpPr>
        <p:sp>
          <p:nvSpPr>
            <p:cNvPr id="15" name="CustomShape 18">
              <a:extLst>
                <a:ext uri="{FF2B5EF4-FFF2-40B4-BE49-F238E27FC236}">
                  <a16:creationId xmlns:a16="http://schemas.microsoft.com/office/drawing/2014/main" id="{AD83053E-241D-7546-B2BE-42E53B4C402F}"/>
                </a:ext>
              </a:extLst>
            </p:cNvPr>
            <p:cNvSpPr/>
            <p:nvPr/>
          </p:nvSpPr>
          <p:spPr>
            <a:xfrm>
              <a:off x="316440" y="1800360"/>
              <a:ext cx="3102120" cy="310212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72000" tIns="90000" rIns="90000" bIns="90000" anchor="b">
              <a:noAutofit/>
            </a:bodyPr>
            <a:lstStyle/>
            <a:p>
              <a:pPr>
                <a:lnSpc>
                  <a:spcPct val="110000"/>
                </a:lnSpc>
              </a:pPr>
              <a:r>
                <a:rPr lang="de-DE" sz="1600" b="1" strike="noStrike" spc="-1" dirty="0" err="1">
                  <a:solidFill>
                    <a:srgbClr val="FFFFFF"/>
                  </a:solidFill>
                  <a:latin typeface="Arial"/>
                  <a:ea typeface="DejaVu Sans"/>
                </a:rPr>
                <a:t>Contact</a:t>
              </a:r>
              <a:r>
                <a:rPr lang="de-DE" sz="1600" b="1" strike="noStrike" spc="-1" dirty="0">
                  <a:solidFill>
                    <a:srgbClr val="FFFFFF"/>
                  </a:solidFill>
                  <a:latin typeface="Arial"/>
                  <a:ea typeface="DejaVu Sans"/>
                </a:rPr>
                <a:t> </a:t>
              </a:r>
              <a:r>
                <a:rPr lang="de-DE" sz="1600" b="1" strike="noStrike" spc="-1" dirty="0" err="1">
                  <a:solidFill>
                    <a:srgbClr val="FFFFFF"/>
                  </a:solidFill>
                  <a:latin typeface="Arial"/>
                  <a:ea typeface="DejaVu Sans"/>
                </a:rPr>
                <a:t>for</a:t>
              </a:r>
              <a:r>
                <a:rPr lang="de-DE" sz="1600" b="1" strike="noStrike" spc="-1" dirty="0">
                  <a:solidFill>
                    <a:srgbClr val="FFFFFF"/>
                  </a:solidFill>
                  <a:latin typeface="Arial"/>
                  <a:ea typeface="DejaVu Sans"/>
                </a:rPr>
                <a:t> </a:t>
              </a:r>
              <a:r>
                <a:rPr lang="de-DE" sz="1600" b="1" strike="noStrike" spc="-1" dirty="0" err="1">
                  <a:solidFill>
                    <a:srgbClr val="FFFFFF"/>
                  </a:solidFill>
                  <a:latin typeface="Arial"/>
                  <a:ea typeface="DejaVu Sans"/>
                </a:rPr>
                <a:t>exchange</a:t>
              </a:r>
              <a:r>
                <a:rPr lang="de-DE" sz="1600" b="1" strike="noStrike" spc="-1" dirty="0">
                  <a:solidFill>
                    <a:srgbClr val="FFFFFF"/>
                  </a:solidFill>
                  <a:latin typeface="Arial"/>
                  <a:ea typeface="DejaVu Sans"/>
                </a:rPr>
                <a:t> </a:t>
              </a:r>
              <a:r>
                <a:rPr lang="de-DE" sz="1600" b="1" strike="noStrike" spc="-1" dirty="0" err="1">
                  <a:solidFill>
                    <a:srgbClr val="FFFFFF"/>
                  </a:solidFill>
                  <a:latin typeface="Arial"/>
                  <a:ea typeface="DejaVu Sans"/>
                </a:rPr>
                <a:t>students</a:t>
              </a:r>
              <a:r>
                <a:rPr lang="de-DE" sz="1600" b="1" strike="noStrike" spc="-1" dirty="0">
                  <a:solidFill>
                    <a:srgbClr val="FFFFFF"/>
                  </a:solidFill>
                  <a:latin typeface="Arial"/>
                  <a:ea typeface="DejaVu Sans"/>
                </a:rPr>
                <a:t> in Sports Science</a:t>
              </a:r>
              <a:endParaRPr lang="de-DE" sz="1600" b="0" strike="noStrike" spc="-1" dirty="0">
                <a:latin typeface="Arial"/>
              </a:endParaRPr>
            </a:p>
            <a:p>
              <a:pPr>
                <a:lnSpc>
                  <a:spcPct val="110000"/>
                </a:lnSpc>
              </a:pPr>
              <a:endParaRPr lang="de-DE" sz="1600" b="0" strike="noStrike" spc="-1" dirty="0">
                <a:latin typeface="Arial"/>
              </a:endParaRPr>
            </a:p>
            <a:p>
              <a:pPr>
                <a:lnSpc>
                  <a:spcPct val="110000"/>
                </a:lnSpc>
              </a:pPr>
              <a:r>
                <a:rPr lang="de-DE" sz="1600" b="0" strike="noStrike" spc="-1" dirty="0">
                  <a:solidFill>
                    <a:srgbClr val="FFFFFF"/>
                  </a:solidFill>
                  <a:latin typeface="Arial"/>
                  <a:ea typeface="DejaVu Sans"/>
                </a:rPr>
                <a:t>Dr. Christiana Rosenberg-</a:t>
              </a:r>
              <a:r>
                <a:rPr lang="de-DE" sz="1600" b="0" strike="noStrike" spc="-1" dirty="0" err="1">
                  <a:solidFill>
                    <a:srgbClr val="FFFFFF"/>
                  </a:solidFill>
                  <a:latin typeface="Arial"/>
                  <a:ea typeface="DejaVu Sans"/>
                </a:rPr>
                <a:t>Ahlhaus</a:t>
              </a:r>
              <a:endParaRPr lang="de-DE" sz="1600" b="0" strike="noStrike" spc="-1" dirty="0">
                <a:latin typeface="Arial"/>
              </a:endParaRPr>
            </a:p>
            <a:p>
              <a:pPr marL="176040" indent="-175320">
                <a:lnSpc>
                  <a:spcPct val="110000"/>
                </a:lnSpc>
                <a:buClr>
                  <a:srgbClr val="FFFFFF"/>
                </a:buClr>
                <a:buFont typeface="Symbol"/>
                <a:buChar char="-"/>
              </a:pPr>
              <a:r>
                <a:rPr lang="de-DE" sz="1600" spc="-1" dirty="0" err="1">
                  <a:solidFill>
                    <a:srgbClr val="FFFFFF"/>
                  </a:solidFill>
                  <a:latin typeface="Arial"/>
                  <a:ea typeface="DejaVu Sans"/>
                </a:rPr>
                <a:t>l</a:t>
              </a:r>
              <a:r>
                <a:rPr lang="de-DE" sz="1600" b="0" strike="noStrike" spc="-1" dirty="0" err="1">
                  <a:solidFill>
                    <a:srgbClr val="FFFFFF"/>
                  </a:solidFill>
                  <a:latin typeface="Arial"/>
                  <a:ea typeface="DejaVu Sans"/>
                </a:rPr>
                <a:t>ecturer</a:t>
              </a:r>
              <a:r>
                <a:rPr lang="de-DE" sz="1600" b="0" strike="noStrike" spc="-1" dirty="0">
                  <a:solidFill>
                    <a:srgbClr val="FFFFFF"/>
                  </a:solidFill>
                  <a:latin typeface="Arial"/>
                  <a:ea typeface="DejaVu Sans"/>
                </a:rPr>
                <a:t> </a:t>
              </a:r>
              <a:r>
                <a:rPr lang="de-DE" sz="1600" b="0" strike="noStrike" spc="-1" dirty="0" err="1">
                  <a:solidFill>
                    <a:srgbClr val="FFFFFF"/>
                  </a:solidFill>
                  <a:latin typeface="Arial"/>
                  <a:ea typeface="DejaVu Sans"/>
                </a:rPr>
                <a:t>and</a:t>
              </a:r>
              <a:r>
                <a:rPr lang="de-DE" sz="1600" b="0" strike="noStrike" spc="-1" dirty="0">
                  <a:solidFill>
                    <a:srgbClr val="FFFFFF"/>
                  </a:solidFill>
                  <a:latin typeface="Arial"/>
                  <a:ea typeface="DejaVu Sans"/>
                </a:rPr>
                <a:t> </a:t>
              </a:r>
              <a:r>
                <a:rPr lang="de-DE" sz="1600" b="0" strike="noStrike" spc="-1" dirty="0" err="1">
                  <a:solidFill>
                    <a:srgbClr val="FFFFFF"/>
                  </a:solidFill>
                  <a:latin typeface="Arial"/>
                  <a:ea typeface="DejaVu Sans"/>
                </a:rPr>
                <a:t>student</a:t>
              </a:r>
              <a:r>
                <a:rPr lang="de-DE" sz="1600" b="0" strike="noStrike" spc="-1" dirty="0">
                  <a:solidFill>
                    <a:srgbClr val="FFFFFF"/>
                  </a:solidFill>
                  <a:latin typeface="Arial"/>
                  <a:ea typeface="DejaVu Sans"/>
                </a:rPr>
                <a:t> </a:t>
              </a:r>
              <a:r>
                <a:rPr lang="de-DE" sz="1600" b="0" strike="noStrike" spc="-1" dirty="0" err="1">
                  <a:solidFill>
                    <a:srgbClr val="FFFFFF"/>
                  </a:solidFill>
                  <a:latin typeface="Arial"/>
                  <a:ea typeface="DejaVu Sans"/>
                </a:rPr>
                <a:t>advisor</a:t>
              </a:r>
              <a:endParaRPr lang="de-DE" sz="1600" b="0" strike="noStrike" spc="-1" dirty="0">
                <a:solidFill>
                  <a:srgbClr val="FFFFFF"/>
                </a:solidFill>
                <a:latin typeface="Arial"/>
                <a:ea typeface="DejaVu Sans"/>
              </a:endParaRPr>
            </a:p>
            <a:p>
              <a:pPr marL="176040" indent="-175320">
                <a:lnSpc>
                  <a:spcPct val="110000"/>
                </a:lnSpc>
                <a:buClr>
                  <a:srgbClr val="FFFFFF"/>
                </a:buClr>
                <a:buFont typeface="Symbol"/>
                <a:buChar char="-"/>
              </a:pPr>
              <a:r>
                <a:rPr lang="de-DE" sz="1600" spc="-1" dirty="0" err="1">
                  <a:solidFill>
                    <a:srgbClr val="FFFFFF"/>
                  </a:solidFill>
                  <a:latin typeface="Arial"/>
                  <a:ea typeface="DejaVu Sans"/>
                </a:rPr>
                <a:t>c</a:t>
              </a:r>
              <a:r>
                <a:rPr lang="de-DE" sz="1600" b="0" strike="noStrike" spc="-1" dirty="0" err="1">
                  <a:solidFill>
                    <a:srgbClr val="FFFFFF"/>
                  </a:solidFill>
                  <a:latin typeface="Arial"/>
                  <a:ea typeface="DejaVu Sans"/>
                </a:rPr>
                <a:t>hristiana.rosenberg-ahlhaus</a:t>
              </a:r>
              <a:r>
                <a:rPr lang="de-DE" sz="1600" spc="-1" dirty="0" err="1">
                  <a:solidFill>
                    <a:srgbClr val="FFFFFF"/>
                  </a:solidFill>
                  <a:latin typeface="Arial"/>
                  <a:ea typeface="DejaVu Sans"/>
                </a:rPr>
                <a:t>@uni-konstanz.de</a:t>
              </a:r>
              <a:endParaRPr lang="de-DE" sz="1600" b="0" strike="noStrike" spc="-1" dirty="0">
                <a:latin typeface="Arial"/>
              </a:endParaRPr>
            </a:p>
          </p:txBody>
        </p:sp>
        <p:grpSp>
          <p:nvGrpSpPr>
            <p:cNvPr id="16" name="Group 19">
              <a:extLst>
                <a:ext uri="{FF2B5EF4-FFF2-40B4-BE49-F238E27FC236}">
                  <a16:creationId xmlns:a16="http://schemas.microsoft.com/office/drawing/2014/main" id="{BCD24DB1-9101-E74C-9C18-5F79D3D475F7}"/>
                </a:ext>
              </a:extLst>
            </p:cNvPr>
            <p:cNvGrpSpPr/>
            <p:nvPr/>
          </p:nvGrpSpPr>
          <p:grpSpPr>
            <a:xfrm>
              <a:off x="3185280" y="1839240"/>
              <a:ext cx="190080" cy="190440"/>
              <a:chOff x="3185280" y="1839240"/>
              <a:chExt cx="190080" cy="190440"/>
            </a:xfrm>
          </p:grpSpPr>
          <p:sp>
            <p:nvSpPr>
              <p:cNvPr id="17" name="Line 20">
                <a:extLst>
                  <a:ext uri="{FF2B5EF4-FFF2-40B4-BE49-F238E27FC236}">
                    <a16:creationId xmlns:a16="http://schemas.microsoft.com/office/drawing/2014/main" id="{241250BF-2FB9-F84E-8B34-BEB9F4E0DDEF}"/>
                  </a:ext>
                </a:extLst>
              </p:cNvPr>
              <p:cNvSpPr/>
              <p:nvPr/>
            </p:nvSpPr>
            <p:spPr>
              <a:xfrm>
                <a:off x="3185280" y="1839240"/>
                <a:ext cx="190080" cy="190440"/>
              </a:xfrm>
              <a:prstGeom prst="line">
                <a:avLst/>
              </a:prstGeom>
              <a:ln w="12600">
                <a:solidFill>
                  <a:schemeClr val="bg1"/>
                </a:solidFill>
                <a:round/>
              </a:ln>
            </p:spPr>
            <p:style>
              <a:lnRef idx="1">
                <a:schemeClr val="accent1"/>
              </a:lnRef>
              <a:fillRef idx="0">
                <a:schemeClr val="accent1"/>
              </a:fillRef>
              <a:effectRef idx="0">
                <a:schemeClr val="accent1"/>
              </a:effectRef>
              <a:fontRef idx="minor"/>
            </p:style>
          </p:sp>
          <p:sp>
            <p:nvSpPr>
              <p:cNvPr id="18" name="Line 21">
                <a:extLst>
                  <a:ext uri="{FF2B5EF4-FFF2-40B4-BE49-F238E27FC236}">
                    <a16:creationId xmlns:a16="http://schemas.microsoft.com/office/drawing/2014/main" id="{93DBE925-40C6-3842-AFCC-9A88D31B833D}"/>
                  </a:ext>
                </a:extLst>
              </p:cNvPr>
              <p:cNvSpPr/>
              <p:nvPr/>
            </p:nvSpPr>
            <p:spPr>
              <a:xfrm flipH="1">
                <a:off x="3185280" y="1839240"/>
                <a:ext cx="190080" cy="190440"/>
              </a:xfrm>
              <a:prstGeom prst="line">
                <a:avLst/>
              </a:prstGeom>
              <a:ln w="12600">
                <a:solidFill>
                  <a:schemeClr val="bg1"/>
                </a:solidFill>
                <a:round/>
              </a:ln>
            </p:spPr>
            <p:style>
              <a:lnRef idx="1">
                <a:schemeClr val="accent1"/>
              </a:lnRef>
              <a:fillRef idx="0">
                <a:schemeClr val="accent1"/>
              </a:fillRef>
              <a:effectRef idx="0">
                <a:schemeClr val="accent1"/>
              </a:effectRef>
              <a:fontRef idx="minor"/>
            </p:style>
          </p:sp>
        </p:grpSp>
      </p:grpSp>
      <p:pic>
        <p:nvPicPr>
          <p:cNvPr id="7" name="Picture 6">
            <a:extLst>
              <a:ext uri="{FF2B5EF4-FFF2-40B4-BE49-F238E27FC236}">
                <a16:creationId xmlns:a16="http://schemas.microsoft.com/office/drawing/2014/main" id="{F49D6DEB-74F5-7642-8212-0E1BB54B7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027" y="4662491"/>
            <a:ext cx="2476289" cy="1729205"/>
          </a:xfrm>
          <a:prstGeom prst="rect">
            <a:avLst/>
          </a:prstGeom>
        </p:spPr>
      </p:pic>
    </p:spTree>
    <p:extLst>
      <p:ext uri="{BB962C8B-B14F-4D97-AF65-F5344CB8AC3E}">
        <p14:creationId xmlns:p14="http://schemas.microsoft.com/office/powerpoint/2010/main" val="2523370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404813"/>
            <a:ext cx="8280598" cy="792162"/>
          </a:xfrm>
        </p:spPr>
        <p:txBody>
          <a:bodyPr/>
          <a:lstStyle/>
          <a:p>
            <a:r>
              <a:rPr lang="de-DE" sz="2000" b="1" u="sng" spc="-1" dirty="0" err="1">
                <a:solidFill>
                  <a:srgbClr val="000000"/>
                </a:solidFill>
                <a:uFill>
                  <a:solidFill>
                    <a:srgbClr val="009AD1"/>
                  </a:solidFill>
                </a:uFill>
                <a:latin typeface="Arial"/>
                <a:ea typeface="+mn-ea"/>
                <a:cs typeface="+mn-cs"/>
              </a:rPr>
              <a:t>You</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have</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questions</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You</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need</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more</a:t>
            </a:r>
            <a:r>
              <a:rPr lang="de-DE" sz="2000" b="1" u="sng" spc="-1" dirty="0">
                <a:solidFill>
                  <a:srgbClr val="000000"/>
                </a:solidFill>
                <a:uFill>
                  <a:solidFill>
                    <a:srgbClr val="009AD1"/>
                  </a:solidFill>
                </a:uFill>
                <a:latin typeface="Arial"/>
                <a:ea typeface="+mn-ea"/>
                <a:cs typeface="+mn-cs"/>
              </a:rPr>
              <a:t> </a:t>
            </a:r>
            <a:r>
              <a:rPr lang="de-DE" sz="2000" b="1" u="sng" spc="-1" dirty="0" err="1">
                <a:solidFill>
                  <a:srgbClr val="000000"/>
                </a:solidFill>
                <a:uFill>
                  <a:solidFill>
                    <a:srgbClr val="009AD1"/>
                  </a:solidFill>
                </a:uFill>
                <a:latin typeface="Arial"/>
                <a:ea typeface="+mn-ea"/>
                <a:cs typeface="+mn-cs"/>
              </a:rPr>
              <a:t>information</a:t>
            </a:r>
            <a:r>
              <a:rPr lang="de-DE" sz="2000" b="1" u="sng" spc="-1" dirty="0">
                <a:solidFill>
                  <a:srgbClr val="000000"/>
                </a:solidFill>
                <a:uFill>
                  <a:solidFill>
                    <a:srgbClr val="009AD1"/>
                  </a:solidFill>
                </a:uFill>
                <a:latin typeface="Arial"/>
                <a:ea typeface="+mn-ea"/>
                <a:cs typeface="+mn-cs"/>
              </a:rPr>
              <a:t>?</a:t>
            </a:r>
          </a:p>
        </p:txBody>
      </p:sp>
      <p:sp>
        <p:nvSpPr>
          <p:cNvPr id="4" name="Textplatzhalter 3"/>
          <p:cNvSpPr>
            <a:spLocks noGrp="1"/>
          </p:cNvSpPr>
          <p:nvPr>
            <p:ph type="body" sz="quarter" idx="15"/>
          </p:nvPr>
        </p:nvSpPr>
        <p:spPr>
          <a:xfrm>
            <a:off x="467544" y="1618734"/>
            <a:ext cx="7704856" cy="3682315"/>
          </a:xfrm>
        </p:spPr>
        <p:txBody>
          <a:bodyPr/>
          <a:lstStyle/>
          <a:p>
            <a:r>
              <a:rPr lang="de-DE" sz="2000" b="1" u="none" dirty="0"/>
              <a:t>Take a </a:t>
            </a:r>
            <a:r>
              <a:rPr lang="de-DE" sz="2000" b="1" u="none" dirty="0" err="1"/>
              <a:t>look</a:t>
            </a:r>
            <a:r>
              <a:rPr lang="de-DE" sz="2000" b="1" u="none" dirty="0"/>
              <a:t> at </a:t>
            </a:r>
            <a:r>
              <a:rPr lang="de-DE" sz="2000" b="1" u="none" dirty="0" err="1"/>
              <a:t>our</a:t>
            </a:r>
            <a:r>
              <a:rPr lang="de-DE" sz="2000" b="1" u="none" dirty="0"/>
              <a:t> </a:t>
            </a:r>
            <a:r>
              <a:rPr lang="de-DE" sz="2000" b="1" u="none" dirty="0" err="1"/>
              <a:t>website</a:t>
            </a:r>
            <a:r>
              <a:rPr lang="de-DE" sz="2000" b="1" u="none" dirty="0"/>
              <a:t>!</a:t>
            </a:r>
            <a:br>
              <a:rPr lang="de-DE" sz="2000" b="1" u="none" dirty="0"/>
            </a:br>
            <a:br>
              <a:rPr lang="de-DE" sz="2000" b="1" u="none" dirty="0"/>
            </a:br>
            <a:r>
              <a:rPr lang="de-DE" sz="2000" b="1" u="none" dirty="0">
                <a:hlinkClick r:id="rId2"/>
              </a:rPr>
              <a:t>https://www.uni-konstanz.de/en/international-office/study-in-konstanz/</a:t>
            </a:r>
            <a:br>
              <a:rPr lang="de-DE" sz="2000" b="1" u="none" dirty="0"/>
            </a:br>
            <a:br>
              <a:rPr lang="de-DE" sz="2000" b="1" u="none" dirty="0"/>
            </a:br>
            <a:r>
              <a:rPr lang="de-DE" sz="2000" b="1" u="none" dirty="0" err="1"/>
              <a:t>and</a:t>
            </a:r>
            <a:r>
              <a:rPr lang="de-DE" sz="2000" b="1" u="none" dirty="0"/>
              <a:t> </a:t>
            </a:r>
            <a:r>
              <a:rPr lang="de-DE" sz="2000" b="1" u="none" dirty="0" err="1"/>
              <a:t>our</a:t>
            </a:r>
            <a:r>
              <a:rPr lang="de-DE" sz="2000" b="1" u="none" dirty="0"/>
              <a:t> </a:t>
            </a:r>
            <a:r>
              <a:rPr lang="de-DE" sz="2000" b="1" u="none" dirty="0" err="1"/>
              <a:t>video</a:t>
            </a:r>
            <a:r>
              <a:rPr lang="de-DE" sz="2000" b="1" u="none" dirty="0"/>
              <a:t>: </a:t>
            </a:r>
            <a:r>
              <a:rPr lang="de-DE" sz="2000" b="1" u="none" dirty="0">
                <a:hlinkClick r:id="rId3"/>
              </a:rPr>
              <a:t>https://youtu.be/FpmBYgqNizg</a:t>
            </a:r>
            <a:r>
              <a:rPr lang="de-DE" sz="2000" b="1" u="none" dirty="0"/>
              <a:t> </a:t>
            </a:r>
          </a:p>
          <a:p>
            <a:pPr marL="0" indent="0">
              <a:buNone/>
            </a:pPr>
            <a:endParaRPr lang="de-DE" sz="2000" b="1" dirty="0"/>
          </a:p>
          <a:p>
            <a:r>
              <a:rPr lang="de-DE" sz="2000" b="1" dirty="0" err="1"/>
              <a:t>Contact</a:t>
            </a:r>
            <a:r>
              <a:rPr lang="de-DE" sz="2000" b="1" dirty="0"/>
              <a:t> </a:t>
            </a:r>
            <a:r>
              <a:rPr lang="de-DE" sz="2000" b="1" dirty="0" err="1"/>
              <a:t>us</a:t>
            </a:r>
            <a:r>
              <a:rPr lang="de-DE" sz="2000" b="1" dirty="0"/>
              <a:t>!</a:t>
            </a:r>
            <a:br>
              <a:rPr lang="de-DE" sz="2000" b="1" dirty="0"/>
            </a:br>
            <a:br>
              <a:rPr lang="de-DE" sz="1800" b="1" dirty="0"/>
            </a:br>
            <a:r>
              <a:rPr lang="de-DE" sz="1800" b="1" u="none" dirty="0">
                <a:hlinkClick r:id="rId4"/>
              </a:rPr>
              <a:t>International.incoming@uni-konstanz.de</a:t>
            </a:r>
            <a:br>
              <a:rPr lang="de-DE" sz="1800" b="1" u="none" dirty="0"/>
            </a:br>
            <a:br>
              <a:rPr lang="de-DE" sz="1800" b="1" u="none" dirty="0"/>
            </a:br>
            <a:r>
              <a:rPr lang="de-DE" sz="1800" b="1" u="none" dirty="0">
                <a:hlinkClick r:id="rId5"/>
              </a:rPr>
              <a:t>erasmus.humanities@uni-konstanz.de</a:t>
            </a:r>
            <a:br>
              <a:rPr lang="de-DE" sz="1800" b="1" u="none" dirty="0"/>
            </a:br>
            <a:br>
              <a:rPr lang="de-DE" sz="1800" b="1" u="none" dirty="0"/>
            </a:br>
            <a:r>
              <a:rPr lang="de-DE" sz="1800" b="1" u="none" dirty="0">
                <a:hlinkClick r:id="rId6"/>
              </a:rPr>
              <a:t>erasmus.polver@uni-konstanz.de</a:t>
            </a:r>
            <a:r>
              <a:rPr lang="de-DE" sz="1800" b="1" u="none" dirty="0"/>
              <a:t> (Politics </a:t>
            </a:r>
            <a:r>
              <a:rPr lang="de-DE" sz="1800" b="1" u="none" dirty="0" err="1"/>
              <a:t>and</a:t>
            </a:r>
            <a:r>
              <a:rPr lang="de-DE" sz="1800" b="1" u="none" dirty="0"/>
              <a:t> Public Admin.)</a:t>
            </a:r>
            <a:br>
              <a:rPr lang="de-DE" sz="1800" b="1" u="none" dirty="0"/>
            </a:br>
            <a:br>
              <a:rPr lang="de-DE" sz="1800" b="1" u="none" dirty="0"/>
            </a:br>
            <a:r>
              <a:rPr lang="de-DE" sz="1800" b="1" u="none" dirty="0">
                <a:hlinkClick r:id="rId7"/>
              </a:rPr>
              <a:t>international.wiwi@uni-konstanz</a:t>
            </a:r>
            <a:r>
              <a:rPr lang="de-DE" sz="1800" b="1" u="none" dirty="0"/>
              <a:t> (Economics)</a:t>
            </a:r>
          </a:p>
        </p:txBody>
      </p:sp>
      <p:sp>
        <p:nvSpPr>
          <p:cNvPr id="7" name="Foliennummernplatzhalter 6"/>
          <p:cNvSpPr>
            <a:spLocks noGrp="1"/>
          </p:cNvSpPr>
          <p:nvPr>
            <p:ph type="sldNum" sz="quarter" idx="19"/>
          </p:nvPr>
        </p:nvSpPr>
        <p:spPr/>
        <p:txBody>
          <a:bodyPr/>
          <a:lstStyle/>
          <a:p>
            <a:pPr>
              <a:defRPr/>
            </a:pPr>
            <a:fld id="{86DCC3A7-9F53-4B67-A973-BAA1BD397DB5}" type="slidenum">
              <a:rPr lang="de-DE" smtClean="0"/>
              <a:pPr>
                <a:defRPr/>
              </a:pPr>
              <a:t>41</a:t>
            </a:fld>
            <a:endParaRPr lang="de-DE" dirty="0"/>
          </a:p>
        </p:txBody>
      </p:sp>
    </p:spTree>
    <p:extLst>
      <p:ext uri="{BB962C8B-B14F-4D97-AF65-F5344CB8AC3E}">
        <p14:creationId xmlns:p14="http://schemas.microsoft.com/office/powerpoint/2010/main" val="3371825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Grafik 2"/>
          <p:cNvPicPr/>
          <p:nvPr/>
        </p:nvPicPr>
        <p:blipFill>
          <a:blip r:embed="rId3"/>
          <a:stretch/>
        </p:blipFill>
        <p:spPr>
          <a:xfrm>
            <a:off x="1301400" y="1340640"/>
            <a:ext cx="5358600" cy="3750840"/>
          </a:xfrm>
          <a:prstGeom prst="rect">
            <a:avLst/>
          </a:prstGeom>
          <a:ln>
            <a:noFill/>
          </a:ln>
        </p:spPr>
      </p:pic>
      <p:sp>
        <p:nvSpPr>
          <p:cNvPr id="455" name="TextShape 1"/>
          <p:cNvSpPr txBox="1"/>
          <p:nvPr/>
        </p:nvSpPr>
        <p:spPr>
          <a:xfrm>
            <a:off x="324000" y="5013000"/>
            <a:ext cx="8352360" cy="1728000"/>
          </a:xfrm>
          <a:prstGeom prst="rect">
            <a:avLst/>
          </a:prstGeom>
          <a:noFill/>
          <a:ln>
            <a:noFill/>
          </a:ln>
        </p:spPr>
        <p:txBody>
          <a:bodyPr lIns="0" tIns="0" rIns="0" bIns="0">
            <a:noAutofit/>
          </a:bodyPr>
          <a:lstStyle/>
          <a:p>
            <a:pPr>
              <a:lnSpc>
                <a:spcPct val="110000"/>
              </a:lnSpc>
              <a:tabLst>
                <a:tab pos="0" algn="l"/>
              </a:tabLst>
            </a:pPr>
            <a:r>
              <a:rPr lang="de-DE" sz="2000" b="1" u="sng" strike="noStrike" spc="-1" dirty="0">
                <a:solidFill>
                  <a:srgbClr val="000000"/>
                </a:solidFill>
                <a:uFill>
                  <a:solidFill>
                    <a:srgbClr val="009AD1"/>
                  </a:solidFill>
                </a:uFill>
                <a:latin typeface="Arial"/>
              </a:rPr>
              <a:t>Melanie Hochstätter, M.A.</a:t>
            </a:r>
          </a:p>
          <a:p>
            <a:pPr>
              <a:lnSpc>
                <a:spcPct val="110000"/>
              </a:lnSpc>
              <a:tabLst>
                <a:tab pos="0" algn="l"/>
              </a:tabLst>
            </a:pPr>
            <a:r>
              <a:rPr lang="de-DE" sz="2000" b="0" strike="noStrike" spc="-1" dirty="0">
                <a:solidFill>
                  <a:srgbClr val="000000"/>
                </a:solidFill>
                <a:latin typeface="Arial"/>
              </a:rPr>
              <a:t>Erasmus+ </a:t>
            </a:r>
            <a:r>
              <a:rPr lang="de-DE" sz="2000" b="0" strike="noStrike" spc="-1" dirty="0" err="1">
                <a:solidFill>
                  <a:srgbClr val="000000"/>
                </a:solidFill>
                <a:latin typeface="Arial"/>
              </a:rPr>
              <a:t>Coordinators</a:t>
            </a:r>
            <a:r>
              <a:rPr lang="de-DE" sz="2000" b="0" strike="noStrike" spc="-1" dirty="0">
                <a:solidFill>
                  <a:srgbClr val="000000"/>
                </a:solidFill>
                <a:latin typeface="Arial"/>
              </a:rPr>
              <a:t>, </a:t>
            </a:r>
            <a:r>
              <a:rPr lang="en-GB" sz="2000" b="0" strike="noStrike" spc="-1" dirty="0">
                <a:solidFill>
                  <a:srgbClr val="000000"/>
                </a:solidFill>
                <a:latin typeface="Arial"/>
              </a:rPr>
              <a:t>International Student Advisors</a:t>
            </a:r>
            <a:endParaRPr lang="en-US" sz="2000" b="0" strike="noStrike" spc="-1" dirty="0">
              <a:latin typeface="Calibri"/>
            </a:endParaRPr>
          </a:p>
          <a:p>
            <a:pPr>
              <a:lnSpc>
                <a:spcPct val="110000"/>
              </a:lnSpc>
              <a:tabLst>
                <a:tab pos="0" algn="l"/>
              </a:tabLst>
            </a:pPr>
            <a:r>
              <a:rPr lang="en-GB" sz="2000" b="0" strike="noStrike" spc="-1" dirty="0">
                <a:solidFill>
                  <a:srgbClr val="000000"/>
                </a:solidFill>
                <a:latin typeface="Arial"/>
              </a:rPr>
              <a:t>Faculty of Humanities, University of Konstanz</a:t>
            </a:r>
            <a:endParaRPr lang="en-US" sz="2000" b="0" strike="noStrike" spc="-1" dirty="0">
              <a:latin typeface="Calibri"/>
            </a:endParaRPr>
          </a:p>
          <a:p>
            <a:pPr>
              <a:lnSpc>
                <a:spcPct val="110000"/>
              </a:lnSpc>
              <a:tabLst>
                <a:tab pos="0" algn="l"/>
              </a:tabLst>
            </a:pPr>
            <a:r>
              <a:rPr lang="de-DE" sz="2000" b="0" strike="noStrike" spc="-1" dirty="0">
                <a:solidFill>
                  <a:srgbClr val="000000"/>
                </a:solidFill>
                <a:latin typeface="Arial"/>
              </a:rPr>
              <a:t>Email: </a:t>
            </a:r>
            <a:r>
              <a:rPr lang="de-DE" sz="2000" b="0" strike="noStrike" spc="-1" dirty="0" err="1">
                <a:solidFill>
                  <a:srgbClr val="000000"/>
                </a:solidFill>
                <a:latin typeface="Arial"/>
              </a:rPr>
              <a:t>erasmus.humanities@uni-konstanz.de</a:t>
            </a:r>
            <a:endParaRPr lang="en-US" sz="2000" b="0" strike="noStrike" spc="-1" dirty="0">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a:solidFill>
                  <a:srgbClr val="000000"/>
                </a:solidFill>
                <a:uFill>
                  <a:solidFill>
                    <a:srgbClr val="009AD1"/>
                  </a:solidFill>
                </a:uFill>
                <a:latin typeface="Arial"/>
              </a:rPr>
              <a:t>Where is Konstanz? </a:t>
            </a:r>
            <a:endParaRPr lang="de-DE" sz="2000" b="0" strike="noStrike" spc="-1">
              <a:solidFill>
                <a:srgbClr val="000000"/>
              </a:solidFill>
              <a:latin typeface="Arial"/>
            </a:endParaRPr>
          </a:p>
        </p:txBody>
      </p:sp>
      <p:pic>
        <p:nvPicPr>
          <p:cNvPr id="315" name="Picture 7"/>
          <p:cNvPicPr/>
          <p:nvPr/>
        </p:nvPicPr>
        <p:blipFill>
          <a:blip r:embed="rId2"/>
          <a:stretch/>
        </p:blipFill>
        <p:spPr>
          <a:xfrm>
            <a:off x="323640" y="1052640"/>
            <a:ext cx="3672000" cy="5141160"/>
          </a:xfrm>
          <a:prstGeom prst="rect">
            <a:avLst/>
          </a:prstGeom>
          <a:ln>
            <a:noFill/>
          </a:ln>
        </p:spPr>
      </p:pic>
      <p:grpSp>
        <p:nvGrpSpPr>
          <p:cNvPr id="316" name="Group 2"/>
          <p:cNvGrpSpPr/>
          <p:nvPr/>
        </p:nvGrpSpPr>
        <p:grpSpPr>
          <a:xfrm>
            <a:off x="4197240" y="2133000"/>
            <a:ext cx="4838760" cy="3384000"/>
            <a:chOff x="4197240" y="2133000"/>
            <a:chExt cx="4838760" cy="3384000"/>
          </a:xfrm>
        </p:grpSpPr>
        <p:pic>
          <p:nvPicPr>
            <p:cNvPr id="317" name="Picture 10"/>
            <p:cNvPicPr/>
            <p:nvPr/>
          </p:nvPicPr>
          <p:blipFill>
            <a:blip r:embed="rId3"/>
            <a:stretch/>
          </p:blipFill>
          <p:spPr>
            <a:xfrm>
              <a:off x="4197240" y="2133000"/>
              <a:ext cx="4838760" cy="3384000"/>
            </a:xfrm>
            <a:prstGeom prst="rect">
              <a:avLst/>
            </a:prstGeom>
            <a:ln>
              <a:noFill/>
            </a:ln>
          </p:spPr>
        </p:pic>
        <p:pic>
          <p:nvPicPr>
            <p:cNvPr id="318" name="Picture 11"/>
            <p:cNvPicPr/>
            <p:nvPr/>
          </p:nvPicPr>
          <p:blipFill>
            <a:blip r:embed="rId4"/>
            <a:stretch/>
          </p:blipFill>
          <p:spPr>
            <a:xfrm>
              <a:off x="6879960" y="2193120"/>
              <a:ext cx="583560" cy="354960"/>
            </a:xfrm>
            <a:prstGeom prst="rect">
              <a:avLst/>
            </a:prstGeom>
            <a:ln>
              <a:noFill/>
            </a:ln>
          </p:spPr>
        </p:pic>
        <p:pic>
          <p:nvPicPr>
            <p:cNvPr id="319" name="Picture 12"/>
            <p:cNvPicPr/>
            <p:nvPr/>
          </p:nvPicPr>
          <p:blipFill>
            <a:blip r:embed="rId5"/>
            <a:stretch/>
          </p:blipFill>
          <p:spPr>
            <a:xfrm>
              <a:off x="8338320" y="4572720"/>
              <a:ext cx="583560" cy="345960"/>
            </a:xfrm>
            <a:prstGeom prst="rect">
              <a:avLst/>
            </a:prstGeom>
            <a:ln>
              <a:noFill/>
            </a:ln>
          </p:spPr>
        </p:pic>
        <p:pic>
          <p:nvPicPr>
            <p:cNvPr id="320" name="Picture 13"/>
            <p:cNvPicPr/>
            <p:nvPr/>
          </p:nvPicPr>
          <p:blipFill>
            <a:blip r:embed="rId6"/>
            <a:stretch/>
          </p:blipFill>
          <p:spPr>
            <a:xfrm>
              <a:off x="4954680" y="4096440"/>
              <a:ext cx="583560" cy="393120"/>
            </a:xfrm>
            <a:prstGeom prst="rect">
              <a:avLst/>
            </a:prstGeom>
            <a:ln>
              <a:noFill/>
            </a:ln>
          </p:spPr>
        </p:pic>
      </p:grpSp>
      <p:sp>
        <p:nvSpPr>
          <p:cNvPr id="321" name="TextShape 3"/>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A1EF8186-9239-4B3E-97E5-3EAF5D7FE831}" type="slidenum">
              <a:rPr lang="de-DE" sz="700" b="1" strike="noStrike" spc="-1">
                <a:solidFill>
                  <a:srgbClr val="000000"/>
                </a:solidFill>
                <a:latin typeface="Arial"/>
              </a:rPr>
              <a:t>5</a:t>
            </a:fld>
            <a:endParaRPr lang="en-US" sz="700" b="0" strike="noStrike" spc="-1">
              <a:latin typeface="Calibri"/>
            </a:endParaRPr>
          </a:p>
        </p:txBody>
      </p:sp>
      <p:pic>
        <p:nvPicPr>
          <p:cNvPr id="322" name="Picture 10" descr="Fotolia_13424451_L"/>
          <p:cNvPicPr/>
          <p:nvPr/>
        </p:nvPicPr>
        <p:blipFill>
          <a:blip r:embed="rId7"/>
          <a:stretch/>
        </p:blipFill>
        <p:spPr>
          <a:xfrm>
            <a:off x="179640" y="979200"/>
            <a:ext cx="8856000" cy="5401800"/>
          </a:xfrm>
          <a:prstGeom prst="rect">
            <a:avLst/>
          </a:prstGeom>
          <a:ln>
            <a:noFill/>
          </a:ln>
        </p:spPr>
      </p:pic>
    </p:spTree>
    <p:extLst>
      <p:ext uri="{BB962C8B-B14F-4D97-AF65-F5344CB8AC3E}">
        <p14:creationId xmlns:p14="http://schemas.microsoft.com/office/powerpoint/2010/main" val="2004034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en-GB" sz="2000" b="1" u="sng" strike="noStrike" spc="-1">
                <a:solidFill>
                  <a:srgbClr val="000000"/>
                </a:solidFill>
                <a:uFill>
                  <a:solidFill>
                    <a:srgbClr val="009AD1"/>
                  </a:solidFill>
                </a:uFill>
                <a:latin typeface="Arial"/>
              </a:rPr>
              <a:t>Where is Konstanz? </a:t>
            </a:r>
            <a:endParaRPr lang="de-DE" sz="2000" b="0" strike="noStrike" spc="-1">
              <a:solidFill>
                <a:srgbClr val="000000"/>
              </a:solidFill>
              <a:latin typeface="Arial"/>
            </a:endParaRPr>
          </a:p>
        </p:txBody>
      </p:sp>
      <p:sp>
        <p:nvSpPr>
          <p:cNvPr id="324" name="TextShape 2"/>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83BB16F3-AB4A-4050-8243-3DD4DBADEA1C}" type="slidenum">
              <a:rPr lang="de-DE" sz="700" b="1" strike="noStrike" spc="-1">
                <a:solidFill>
                  <a:srgbClr val="000000"/>
                </a:solidFill>
                <a:latin typeface="Arial"/>
              </a:rPr>
              <a:t>6</a:t>
            </a:fld>
            <a:endParaRPr lang="en-US" sz="700" b="0" strike="noStrike" spc="-1">
              <a:latin typeface="Calibri"/>
            </a:endParaRPr>
          </a:p>
        </p:txBody>
      </p:sp>
      <p:pic>
        <p:nvPicPr>
          <p:cNvPr id="325" name="Picture 3" descr="Uni_KN_ISG_Illu_See.tif"/>
          <p:cNvPicPr/>
          <p:nvPr/>
        </p:nvPicPr>
        <p:blipFill>
          <a:blip r:embed="rId2"/>
          <a:stretch/>
        </p:blipFill>
        <p:spPr>
          <a:xfrm>
            <a:off x="0" y="1228680"/>
            <a:ext cx="9143640" cy="4465800"/>
          </a:xfrm>
          <a:prstGeom prst="rect">
            <a:avLst/>
          </a:prstGeom>
          <a:ln>
            <a:noFill/>
          </a:ln>
        </p:spPr>
      </p:pic>
      <p:sp>
        <p:nvSpPr>
          <p:cNvPr id="326" name="CustomShape 3"/>
          <p:cNvSpPr/>
          <p:nvPr/>
        </p:nvSpPr>
        <p:spPr>
          <a:xfrm flipH="1">
            <a:off x="3563280" y="1628640"/>
            <a:ext cx="359640" cy="1003680"/>
          </a:xfrm>
          <a:custGeom>
            <a:avLst/>
            <a:gdLst/>
            <a:ahLst/>
            <a:cxnLst/>
            <a:rect l="l" t="t" r="r" b="b"/>
            <a:pathLst>
              <a:path w="21600" h="21600">
                <a:moveTo>
                  <a:pt x="0" y="0"/>
                </a:moveTo>
                <a:lnTo>
                  <a:pt x="21600" y="21600"/>
                </a:lnTo>
              </a:path>
            </a:pathLst>
          </a:custGeom>
          <a:noFill/>
          <a:ln>
            <a:round/>
            <a:tailEnd type="triangle" w="med" len="med"/>
          </a:ln>
          <a:effectLst>
            <a:outerShdw blurRad="40000" dist="20160" dir="5400000" rotWithShape="0">
              <a:srgbClr val="000000">
                <a:alpha val="38000"/>
              </a:srgbClr>
            </a:outerShdw>
          </a:effectLst>
        </p:spPr>
        <p:style>
          <a:lnRef idx="2">
            <a:schemeClr val="dk1"/>
          </a:lnRef>
          <a:fillRef idx="0">
            <a:schemeClr val="dk1"/>
          </a:fillRef>
          <a:effectRef idx="1">
            <a:schemeClr val="dk1"/>
          </a:effectRef>
          <a:fontRef idx="minor"/>
        </p:style>
      </p:sp>
      <p:sp>
        <p:nvSpPr>
          <p:cNvPr id="327" name="CustomShape 4"/>
          <p:cNvSpPr/>
          <p:nvPr/>
        </p:nvSpPr>
        <p:spPr>
          <a:xfrm>
            <a:off x="3564000" y="1124640"/>
            <a:ext cx="115164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400" b="1" strike="noStrike" spc="-1">
                <a:solidFill>
                  <a:srgbClr val="59B6DC"/>
                </a:solidFill>
                <a:latin typeface="Arial"/>
              </a:rPr>
              <a:t>Here</a:t>
            </a:r>
            <a:r>
              <a:rPr lang="de-DE" sz="2400" b="1" strike="noStrike" spc="-1">
                <a:solidFill>
                  <a:srgbClr val="59B6DC"/>
                </a:solidFill>
                <a:latin typeface="Arial"/>
              </a:rPr>
              <a:t>!</a:t>
            </a:r>
            <a:endParaRPr lang="en-US" sz="2400" b="0" strike="noStrike" spc="-1">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de-DE" sz="2000" b="1" u="sng" strike="noStrike" spc="-1">
                <a:solidFill>
                  <a:srgbClr val="000000"/>
                </a:solidFill>
                <a:uFill>
                  <a:solidFill>
                    <a:srgbClr val="009AD1"/>
                  </a:solidFill>
                </a:uFill>
                <a:latin typeface="Arial"/>
              </a:rPr>
              <a:t>Living in Konstanz</a:t>
            </a:r>
            <a:endParaRPr lang="de-DE" sz="2000" b="0" strike="noStrike" spc="-1">
              <a:solidFill>
                <a:srgbClr val="000000"/>
              </a:solidFill>
              <a:latin typeface="Arial"/>
            </a:endParaRPr>
          </a:p>
        </p:txBody>
      </p:sp>
      <p:sp>
        <p:nvSpPr>
          <p:cNvPr id="330" name="CustomShape 3"/>
          <p:cNvSpPr/>
          <p:nvPr/>
        </p:nvSpPr>
        <p:spPr>
          <a:xfrm>
            <a:off x="6901920" y="5080320"/>
            <a:ext cx="184320" cy="369000"/>
          </a:xfrm>
          <a:prstGeom prst="rect">
            <a:avLst/>
          </a:prstGeom>
          <a:noFill/>
          <a:ln>
            <a:noFill/>
          </a:ln>
        </p:spPr>
        <p:style>
          <a:lnRef idx="0">
            <a:scrgbClr r="0" g="0" b="0"/>
          </a:lnRef>
          <a:fillRef idx="0">
            <a:scrgbClr r="0" g="0" b="0"/>
          </a:fillRef>
          <a:effectRef idx="0">
            <a:scrgbClr r="0" g="0" b="0"/>
          </a:effectRef>
          <a:fontRef idx="minor"/>
        </p:style>
      </p:sp>
      <p:sp>
        <p:nvSpPr>
          <p:cNvPr id="334" name="TextShape 4"/>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4F218F4-D65B-4188-92DA-B055FEF3E1FF}" type="slidenum">
              <a:rPr lang="de-DE" sz="700" b="1" strike="noStrike" spc="-1">
                <a:solidFill>
                  <a:srgbClr val="000000"/>
                </a:solidFill>
                <a:latin typeface="Arial"/>
              </a:rPr>
              <a:t>7</a:t>
            </a:fld>
            <a:endParaRPr lang="en-US" sz="700" b="0" strike="noStrike" spc="-1">
              <a:latin typeface="Calibri"/>
            </a:endParaRPr>
          </a:p>
        </p:txBody>
      </p:sp>
      <p:pic>
        <p:nvPicPr>
          <p:cNvPr id="3" name="Picture 2">
            <a:extLst>
              <a:ext uri="{FF2B5EF4-FFF2-40B4-BE49-F238E27FC236}">
                <a16:creationId xmlns:a16="http://schemas.microsoft.com/office/drawing/2014/main" id="{5A4B21EA-FE8D-0446-85DE-69DE3209D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66" y="1290619"/>
            <a:ext cx="3339101" cy="4701102"/>
          </a:xfrm>
          <a:prstGeom prst="rect">
            <a:avLst/>
          </a:prstGeom>
        </p:spPr>
      </p:pic>
      <p:pic>
        <p:nvPicPr>
          <p:cNvPr id="5" name="Picture 4">
            <a:extLst>
              <a:ext uri="{FF2B5EF4-FFF2-40B4-BE49-F238E27FC236}">
                <a16:creationId xmlns:a16="http://schemas.microsoft.com/office/drawing/2014/main" id="{C01B38C7-92D2-AE4B-BB28-B5EB1595A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596" y="499508"/>
            <a:ext cx="3905535" cy="2591523"/>
          </a:xfrm>
          <a:prstGeom prst="rect">
            <a:avLst/>
          </a:prstGeom>
        </p:spPr>
      </p:pic>
      <p:pic>
        <p:nvPicPr>
          <p:cNvPr id="7" name="Picture 6">
            <a:extLst>
              <a:ext uri="{FF2B5EF4-FFF2-40B4-BE49-F238E27FC236}">
                <a16:creationId xmlns:a16="http://schemas.microsoft.com/office/drawing/2014/main" id="{5FB320BD-6764-9142-B6BA-ED566E6CE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595" y="3373969"/>
            <a:ext cx="3905535" cy="2591523"/>
          </a:xfrm>
          <a:prstGeom prst="rect">
            <a:avLst/>
          </a:prstGeom>
        </p:spPr>
      </p:pic>
    </p:spTree>
    <p:extLst>
      <p:ext uri="{BB962C8B-B14F-4D97-AF65-F5344CB8AC3E}">
        <p14:creationId xmlns:p14="http://schemas.microsoft.com/office/powerpoint/2010/main" val="173720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de-DE" sz="2000" b="1" u="sng" strike="noStrike" spc="-1">
                <a:solidFill>
                  <a:srgbClr val="000000"/>
                </a:solidFill>
                <a:uFill>
                  <a:solidFill>
                    <a:srgbClr val="009AD1"/>
                  </a:solidFill>
                </a:uFill>
                <a:latin typeface="Arial"/>
              </a:rPr>
              <a:t>Living in Konstanz</a:t>
            </a:r>
            <a:endParaRPr lang="de-DE" sz="2000" b="0" strike="noStrike" spc="-1">
              <a:solidFill>
                <a:srgbClr val="000000"/>
              </a:solidFill>
              <a:latin typeface="Arial"/>
            </a:endParaRPr>
          </a:p>
        </p:txBody>
      </p:sp>
      <p:sp>
        <p:nvSpPr>
          <p:cNvPr id="329" name="TextShape 2"/>
          <p:cNvSpPr txBox="1"/>
          <p:nvPr/>
        </p:nvSpPr>
        <p:spPr>
          <a:xfrm>
            <a:off x="324000" y="800640"/>
            <a:ext cx="7632360" cy="3323880"/>
          </a:xfrm>
          <a:prstGeom prst="rect">
            <a:avLst/>
          </a:prstGeom>
          <a:noFill/>
          <a:ln>
            <a:noFill/>
          </a:ln>
        </p:spPr>
        <p:txBody>
          <a:bodyPr lIns="0" tIns="0" rIns="0" bIns="0">
            <a:noAutofit/>
          </a:bodyPr>
          <a:lstStyle/>
          <a:p>
            <a:pPr>
              <a:lnSpc>
                <a:spcPct val="110000"/>
              </a:lnSpc>
              <a:tabLst>
                <a:tab pos="0" algn="l"/>
              </a:tabLst>
            </a:pPr>
            <a:endParaRPr lang="de-DE" sz="1600" b="1" strike="noStrike" spc="-1" dirty="0">
              <a:solidFill>
                <a:srgbClr val="009AD1"/>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mid-sized historic town with a population of roughly 86.000 </a:t>
            </a: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11.000 students at the university and 4.800 at the University of Applied Sciences</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situated in a beautiful environment at Lake Constance and close to the Alps, </a:t>
            </a:r>
            <a:br>
              <a:rPr dirty="0"/>
            </a:br>
            <a:r>
              <a:rPr lang="en-GB" sz="1600" b="0" strike="noStrike" spc="-1" dirty="0">
                <a:solidFill>
                  <a:srgbClr val="000000"/>
                </a:solidFill>
                <a:latin typeface="Arial"/>
              </a:rPr>
              <a:t>a region in Germany with vineyards and orchards </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great outdoor sports opportunities (lake and mountains)</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bordering on Switzerland and close to Austria </a:t>
            </a:r>
            <a:br>
              <a:rPr dirty="0"/>
            </a:br>
            <a:r>
              <a:rPr lang="en-GB" sz="1600" b="0" strike="noStrike" spc="-1" dirty="0">
                <a:solidFill>
                  <a:srgbClr val="000000"/>
                </a:solidFill>
                <a:latin typeface="Arial"/>
              </a:rPr>
              <a:t>(Konstanz is an ideal location to reach neighbouring countries)</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bike friendly city, everything is reachable by bike</a:t>
            </a:r>
            <a:r>
              <a:rPr lang="en-GB" sz="1600" spc="-1" dirty="0">
                <a:solidFill>
                  <a:srgbClr val="000000"/>
                </a:solidFill>
              </a:rPr>
              <a:t>; good public transport system</a:t>
            </a:r>
            <a:endParaRPr lang="de-DE" sz="1600" spc="-1" dirty="0">
              <a:solidFill>
                <a:srgbClr val="000000"/>
              </a:solidFil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diverse pub scene</a:t>
            </a:r>
            <a:endParaRPr lang="de-DE" sz="1600" b="0" strike="noStrike" spc="-1" dirty="0">
              <a:solidFill>
                <a:srgbClr val="000000"/>
              </a:solidFill>
              <a:latin typeface="Arial"/>
            </a:endParaRPr>
          </a:p>
          <a:p>
            <a:pPr marL="324000" lvl="2" indent="-323640">
              <a:lnSpc>
                <a:spcPct val="110000"/>
              </a:lnSpc>
              <a:buClr>
                <a:srgbClr val="009AD1"/>
              </a:buClr>
              <a:buFont typeface="Arial"/>
              <a:buChar char="−"/>
              <a:tabLst>
                <a:tab pos="0" algn="l"/>
              </a:tabLst>
            </a:pPr>
            <a:r>
              <a:rPr lang="en-GB" sz="1600" b="0" strike="noStrike" spc="-1" dirty="0">
                <a:solidFill>
                  <a:srgbClr val="000000"/>
                </a:solidFill>
                <a:latin typeface="Arial"/>
              </a:rPr>
              <a:t>safe place to stay</a:t>
            </a:r>
            <a:endParaRPr lang="de-DE" sz="1600" b="0" strike="noStrike" spc="-1" dirty="0">
              <a:solidFill>
                <a:srgbClr val="000000"/>
              </a:solidFill>
              <a:latin typeface="Arial"/>
            </a:endParaRPr>
          </a:p>
          <a:p>
            <a:pPr>
              <a:lnSpc>
                <a:spcPct val="110000"/>
              </a:lnSpc>
              <a:tabLst>
                <a:tab pos="0" algn="l"/>
              </a:tabLst>
            </a:pPr>
            <a:endParaRPr lang="de-DE" sz="1600" b="1" strike="noStrike" spc="-1" dirty="0">
              <a:solidFill>
                <a:srgbClr val="009AD1"/>
              </a:solidFill>
              <a:latin typeface="Arial"/>
            </a:endParaRPr>
          </a:p>
        </p:txBody>
      </p:sp>
      <p:sp>
        <p:nvSpPr>
          <p:cNvPr id="330" name="CustomShape 3"/>
          <p:cNvSpPr/>
          <p:nvPr/>
        </p:nvSpPr>
        <p:spPr>
          <a:xfrm>
            <a:off x="6901920" y="5080320"/>
            <a:ext cx="184320" cy="369000"/>
          </a:xfrm>
          <a:prstGeom prst="rect">
            <a:avLst/>
          </a:prstGeom>
          <a:noFill/>
          <a:ln>
            <a:noFill/>
          </a:ln>
        </p:spPr>
        <p:style>
          <a:lnRef idx="0">
            <a:scrgbClr r="0" g="0" b="0"/>
          </a:lnRef>
          <a:fillRef idx="0">
            <a:scrgbClr r="0" g="0" b="0"/>
          </a:fillRef>
          <a:effectRef idx="0">
            <a:scrgbClr r="0" g="0" b="0"/>
          </a:effectRef>
          <a:fontRef idx="minor"/>
        </p:style>
      </p:sp>
      <p:pic>
        <p:nvPicPr>
          <p:cNvPr id="331" name="Bild 8" descr="2014-10-26 16.41.53.jpg"/>
          <p:cNvPicPr/>
          <p:nvPr/>
        </p:nvPicPr>
        <p:blipFill>
          <a:blip r:embed="rId3"/>
          <a:stretch/>
        </p:blipFill>
        <p:spPr>
          <a:xfrm>
            <a:off x="5988240" y="4221000"/>
            <a:ext cx="2815560" cy="2111400"/>
          </a:xfrm>
          <a:prstGeom prst="rect">
            <a:avLst/>
          </a:prstGeom>
          <a:ln>
            <a:noFill/>
          </a:ln>
        </p:spPr>
      </p:pic>
      <p:pic>
        <p:nvPicPr>
          <p:cNvPr id="332" name="Bild 9" descr="2014-12-12 16.09.29.jpg"/>
          <p:cNvPicPr/>
          <p:nvPr/>
        </p:nvPicPr>
        <p:blipFill>
          <a:blip r:embed="rId4"/>
          <a:stretch/>
        </p:blipFill>
        <p:spPr>
          <a:xfrm>
            <a:off x="3204000" y="4221000"/>
            <a:ext cx="2808000" cy="2106000"/>
          </a:xfrm>
          <a:prstGeom prst="rect">
            <a:avLst/>
          </a:prstGeom>
          <a:ln>
            <a:noFill/>
          </a:ln>
        </p:spPr>
      </p:pic>
      <p:pic>
        <p:nvPicPr>
          <p:cNvPr id="333" name="Bild 10" descr="20141231_121307.jpg"/>
          <p:cNvPicPr/>
          <p:nvPr/>
        </p:nvPicPr>
        <p:blipFill>
          <a:blip r:embed="rId5"/>
          <a:stretch/>
        </p:blipFill>
        <p:spPr>
          <a:xfrm>
            <a:off x="419400" y="4221000"/>
            <a:ext cx="2783880" cy="2088000"/>
          </a:xfrm>
          <a:prstGeom prst="rect">
            <a:avLst/>
          </a:prstGeom>
          <a:ln>
            <a:noFill/>
          </a:ln>
        </p:spPr>
      </p:pic>
      <p:sp>
        <p:nvSpPr>
          <p:cNvPr id="334" name="TextShape 4"/>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4F218F4-D65B-4188-92DA-B055FEF3E1FF}" type="slidenum">
              <a:rPr lang="de-DE" sz="700" b="1" strike="noStrike" spc="-1">
                <a:solidFill>
                  <a:srgbClr val="000000"/>
                </a:solidFill>
                <a:latin typeface="Arial"/>
              </a:rPr>
              <a:t>8</a:t>
            </a:fld>
            <a:endParaRPr lang="en-US" sz="700" b="0" strike="noStrike" spc="-1">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Shape 1"/>
          <p:cNvSpPr txBox="1"/>
          <p:nvPr/>
        </p:nvSpPr>
        <p:spPr>
          <a:xfrm>
            <a:off x="324000" y="404640"/>
            <a:ext cx="6335280" cy="791640"/>
          </a:xfrm>
          <a:prstGeom prst="rect">
            <a:avLst/>
          </a:prstGeom>
          <a:noFill/>
          <a:ln>
            <a:noFill/>
          </a:ln>
        </p:spPr>
        <p:txBody>
          <a:bodyPr lIns="0" tIns="0" rIns="0" bIns="0">
            <a:noAutofit/>
          </a:bodyPr>
          <a:lstStyle/>
          <a:p>
            <a:pPr>
              <a:lnSpc>
                <a:spcPct val="95000"/>
              </a:lnSpc>
            </a:pPr>
            <a:r>
              <a:rPr lang="de-DE" sz="2000" b="1" u="sng" strike="noStrike" spc="-1">
                <a:solidFill>
                  <a:srgbClr val="000000"/>
                </a:solidFill>
                <a:uFill>
                  <a:solidFill>
                    <a:srgbClr val="009AD1"/>
                  </a:solidFill>
                </a:uFill>
                <a:latin typeface="Arial"/>
              </a:rPr>
              <a:t>Living in Konstanz</a:t>
            </a:r>
            <a:endParaRPr lang="de-DE" sz="2000" b="0" strike="noStrike" spc="-1">
              <a:solidFill>
                <a:srgbClr val="000000"/>
              </a:solidFill>
              <a:latin typeface="Arial"/>
            </a:endParaRPr>
          </a:p>
        </p:txBody>
      </p:sp>
      <p:sp>
        <p:nvSpPr>
          <p:cNvPr id="330" name="CustomShape 3"/>
          <p:cNvSpPr/>
          <p:nvPr/>
        </p:nvSpPr>
        <p:spPr>
          <a:xfrm>
            <a:off x="6901920" y="5080320"/>
            <a:ext cx="184320" cy="369000"/>
          </a:xfrm>
          <a:prstGeom prst="rect">
            <a:avLst/>
          </a:prstGeom>
          <a:noFill/>
          <a:ln>
            <a:noFill/>
          </a:ln>
        </p:spPr>
        <p:style>
          <a:lnRef idx="0">
            <a:scrgbClr r="0" g="0" b="0"/>
          </a:lnRef>
          <a:fillRef idx="0">
            <a:scrgbClr r="0" g="0" b="0"/>
          </a:fillRef>
          <a:effectRef idx="0">
            <a:scrgbClr r="0" g="0" b="0"/>
          </a:effectRef>
          <a:fontRef idx="minor"/>
        </p:style>
      </p:sp>
      <p:sp>
        <p:nvSpPr>
          <p:cNvPr id="334" name="TextShape 4"/>
          <p:cNvSpPr txBox="1"/>
          <p:nvPr/>
        </p:nvSpPr>
        <p:spPr>
          <a:xfrm>
            <a:off x="324000" y="6453360"/>
            <a:ext cx="934560" cy="215640"/>
          </a:xfrm>
          <a:prstGeom prst="rect">
            <a:avLst/>
          </a:prstGeom>
          <a:noFill/>
          <a:ln>
            <a:noFill/>
          </a:ln>
        </p:spPr>
        <p:txBody>
          <a:bodyPr lIns="0" tIns="0" rIns="0" bIns="54000" anchor="b">
            <a:noAutofit/>
          </a:bodyPr>
          <a:lstStyle/>
          <a:p>
            <a:pPr>
              <a:lnSpc>
                <a:spcPct val="100000"/>
              </a:lnSpc>
            </a:pPr>
            <a:fld id="{D4F218F4-D65B-4188-92DA-B055FEF3E1FF}" type="slidenum">
              <a:rPr lang="de-DE" sz="700" b="1" strike="noStrike" spc="-1">
                <a:solidFill>
                  <a:srgbClr val="000000"/>
                </a:solidFill>
                <a:latin typeface="Arial"/>
              </a:rPr>
              <a:t>9</a:t>
            </a:fld>
            <a:endParaRPr lang="en-US" sz="700" b="0" strike="noStrike" spc="-1">
              <a:latin typeface="Calibri"/>
            </a:endParaRPr>
          </a:p>
        </p:txBody>
      </p:sp>
      <p:pic>
        <p:nvPicPr>
          <p:cNvPr id="4" name="Picture 3">
            <a:extLst>
              <a:ext uri="{FF2B5EF4-FFF2-40B4-BE49-F238E27FC236}">
                <a16:creationId xmlns:a16="http://schemas.microsoft.com/office/drawing/2014/main" id="{772D1706-2E2B-2D46-80A9-B949A5829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00" y="790617"/>
            <a:ext cx="8306292" cy="5511653"/>
          </a:xfrm>
          <a:prstGeom prst="rect">
            <a:avLst/>
          </a:prstGeom>
        </p:spPr>
      </p:pic>
    </p:spTree>
    <p:extLst>
      <p:ext uri="{BB962C8B-B14F-4D97-AF65-F5344CB8AC3E}">
        <p14:creationId xmlns:p14="http://schemas.microsoft.com/office/powerpoint/2010/main" val="3933475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Study Abroad_Uni_KN_neu.potx</Template>
  <TotalTime>707</TotalTime>
  <Words>3136</Words>
  <Application>Microsoft Macintosh PowerPoint</Application>
  <PresentationFormat>On-screen Show (4:3)</PresentationFormat>
  <Paragraphs>389</Paragraphs>
  <Slides>42</Slides>
  <Notes>9</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42</vt:i4>
      </vt:variant>
    </vt:vector>
  </HeadingPairs>
  <TitlesOfParts>
    <vt:vector size="52" baseType="lpstr">
      <vt:lpstr>Arial</vt:lpstr>
      <vt:lpstr>Calibri</vt:lpstr>
      <vt:lpstr>Symbol</vt:lpstr>
      <vt:lpstr>Wingdings</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a Good Start!  Orientation programmes for Internatinoal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questions? You need more information?</vt:lpstr>
      <vt:lpstr>PowerPoint Presentation</vt:lpstr>
    </vt:vector>
  </TitlesOfParts>
  <Company>Universität Konstanz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Praesentation</dc:title>
  <dc:subject/>
  <dc:creator>*</dc:creator>
  <dc:description>Vorlage Praesentation – Office 2010;_x005f_x000d_
Version 003;_x005f_x000d_
2014-10-16;</dc:description>
  <cp:lastModifiedBy>Microsoft Office User</cp:lastModifiedBy>
  <cp:revision>347</cp:revision>
  <cp:lastPrinted>2020-11-26T13:55:05Z</cp:lastPrinted>
  <dcterms:created xsi:type="dcterms:W3CDTF">2012-02-28T14:10:06Z</dcterms:created>
  <dcterms:modified xsi:type="dcterms:W3CDTF">2022-01-24T17:00:28Z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Bearbeiter">
    <vt:lpwstr>gadamovich | office implementation</vt:lpwstr>
  </property>
  <property fmtid="{D5CDD505-2E9C-101B-9397-08002B2CF9AE}" pid="4" name="Company">
    <vt:lpwstr>Universität Konstanz</vt:lpwstr>
  </property>
  <property fmtid="{D5CDD505-2E9C-101B-9397-08002B2CF9AE}" pid="5" name="Erstellt am">
    <vt:lpwstr>10.10.2014</vt:lpwstr>
  </property>
  <property fmtid="{D5CDD505-2E9C-101B-9397-08002B2CF9AE}" pid="6" name="Erstellt von">
    <vt:lpwstr>STRICHPUNKT</vt:lpwstr>
  </property>
  <property fmtid="{D5CDD505-2E9C-101B-9397-08002B2CF9AE}" pid="7" name="HiddenSlides">
    <vt:i4>0</vt:i4>
  </property>
  <property fmtid="{D5CDD505-2E9C-101B-9397-08002B2CF9AE}" pid="8" name="HyperlinksChanged">
    <vt:bool>false</vt:bool>
  </property>
  <property fmtid="{D5CDD505-2E9C-101B-9397-08002B2CF9AE}" pid="9" name="LinksUpToDate">
    <vt:bool>false</vt:bool>
  </property>
  <property fmtid="{D5CDD505-2E9C-101B-9397-08002B2CF9AE}" pid="10" name="MMClips">
    <vt:i4>0</vt:i4>
  </property>
  <property fmtid="{D5CDD505-2E9C-101B-9397-08002B2CF9AE}" pid="11" name="Notes">
    <vt:i4>3</vt:i4>
  </property>
  <property fmtid="{D5CDD505-2E9C-101B-9397-08002B2CF9AE}" pid="12" name="PresentationFormat">
    <vt:lpwstr>Bildschirmpräsentation (4:3)</vt:lpwstr>
  </property>
  <property fmtid="{D5CDD505-2E9C-101B-9397-08002B2CF9AE}" pid="13" name="ScaleCrop">
    <vt:bool>false</vt:bool>
  </property>
  <property fmtid="{D5CDD505-2E9C-101B-9397-08002B2CF9AE}" pid="14" name="ShareDoc">
    <vt:bool>false</vt:bool>
  </property>
  <property fmtid="{D5CDD505-2E9C-101B-9397-08002B2CF9AE}" pid="15" name="Slides">
    <vt:i4>38</vt:i4>
  </property>
  <property fmtid="{D5CDD505-2E9C-101B-9397-08002B2CF9AE}" pid="16" name="Version">
    <vt:lpwstr>003</vt:lpwstr>
  </property>
  <property fmtid="{D5CDD505-2E9C-101B-9397-08002B2CF9AE}" pid="17" name="Version vom">
    <vt:lpwstr>16.10.2014</vt:lpwstr>
  </property>
</Properties>
</file>